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2" autoAdjust="0"/>
    <p:restoredTop sz="94660"/>
  </p:normalViewPr>
  <p:slideViewPr>
    <p:cSldViewPr snapToGrid="0">
      <p:cViewPr varScale="1">
        <p:scale>
          <a:sx n="106" d="100"/>
          <a:sy n="106"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1A119-C6D6-48E9-ABBE-36922D825A30}" type="doc">
      <dgm:prSet loTypeId="urn:microsoft.com/office/officeart/2011/layout/CircleProcess" loCatId="process" qsTypeId="urn:microsoft.com/office/officeart/2005/8/quickstyle/simple1" qsCatId="simple" csTypeId="urn:microsoft.com/office/officeart/2005/8/colors/colorful1" csCatId="colorful" phldr="1"/>
      <dgm:spPr/>
    </dgm:pt>
    <dgm:pt modelId="{7883DA37-E010-429A-B65F-504A348342D8}">
      <dgm:prSet phldrT="[Text]"/>
      <dgm:spPr/>
      <dgm:t>
        <a:bodyPr/>
        <a:lstStyle/>
        <a:p>
          <a:r>
            <a:rPr lang="en-AU" dirty="0"/>
            <a:t>Spinal imaging data</a:t>
          </a:r>
        </a:p>
      </dgm:t>
    </dgm:pt>
    <dgm:pt modelId="{A750AF4A-2990-43A4-8231-28D73B6BE457}" type="parTrans" cxnId="{902DC69F-DCDC-49F2-930C-DE8CDFDB6E69}">
      <dgm:prSet/>
      <dgm:spPr/>
      <dgm:t>
        <a:bodyPr/>
        <a:lstStyle/>
        <a:p>
          <a:endParaRPr lang="en-AU"/>
        </a:p>
      </dgm:t>
    </dgm:pt>
    <dgm:pt modelId="{C46D47B2-0B30-4A86-877B-A3BEBF58CAA2}" type="sibTrans" cxnId="{902DC69F-DCDC-49F2-930C-DE8CDFDB6E69}">
      <dgm:prSet/>
      <dgm:spPr/>
      <dgm:t>
        <a:bodyPr/>
        <a:lstStyle/>
        <a:p>
          <a:endParaRPr lang="en-AU"/>
        </a:p>
      </dgm:t>
    </dgm:pt>
    <dgm:pt modelId="{A1848EDC-A7FB-4C94-9111-17914D6CCEFE}">
      <dgm:prSet phldrT="[Text]"/>
      <dgm:spPr/>
      <dgm:t>
        <a:bodyPr/>
        <a:lstStyle/>
        <a:p>
          <a:r>
            <a:rPr lang="en-AU" dirty="0"/>
            <a:t>Exploratory Data Analysis</a:t>
          </a:r>
        </a:p>
      </dgm:t>
    </dgm:pt>
    <dgm:pt modelId="{BB0C92FF-57D4-42FD-808D-9243DA010AD5}" type="parTrans" cxnId="{21A1680B-1E0F-44D2-B218-C66C2E48B4CE}">
      <dgm:prSet/>
      <dgm:spPr/>
      <dgm:t>
        <a:bodyPr/>
        <a:lstStyle/>
        <a:p>
          <a:endParaRPr lang="en-AU"/>
        </a:p>
      </dgm:t>
    </dgm:pt>
    <dgm:pt modelId="{DE929EE0-405C-4005-9871-05A40019670D}" type="sibTrans" cxnId="{21A1680B-1E0F-44D2-B218-C66C2E48B4CE}">
      <dgm:prSet/>
      <dgm:spPr/>
      <dgm:t>
        <a:bodyPr/>
        <a:lstStyle/>
        <a:p>
          <a:endParaRPr lang="en-AU"/>
        </a:p>
      </dgm:t>
    </dgm:pt>
    <dgm:pt modelId="{48976A77-33D6-4BB9-9543-1A5C7BA4EE6E}">
      <dgm:prSet phldrT="[Text]"/>
      <dgm:spPr/>
      <dgm:t>
        <a:bodyPr/>
        <a:lstStyle/>
        <a:p>
          <a:r>
            <a:rPr lang="en-AU" dirty="0"/>
            <a:t>Data Pre-processing</a:t>
          </a:r>
        </a:p>
      </dgm:t>
    </dgm:pt>
    <dgm:pt modelId="{E5BCD455-67D7-4419-AC13-B731427F3269}" type="parTrans" cxnId="{96B59E8B-5FB7-41E7-8481-3AE09D36D9D8}">
      <dgm:prSet/>
      <dgm:spPr/>
      <dgm:t>
        <a:bodyPr/>
        <a:lstStyle/>
        <a:p>
          <a:endParaRPr lang="en-AU"/>
        </a:p>
      </dgm:t>
    </dgm:pt>
    <dgm:pt modelId="{324DFA1C-00D2-4EB6-A321-6B824C109E2B}" type="sibTrans" cxnId="{96B59E8B-5FB7-41E7-8481-3AE09D36D9D8}">
      <dgm:prSet/>
      <dgm:spPr/>
      <dgm:t>
        <a:bodyPr/>
        <a:lstStyle/>
        <a:p>
          <a:endParaRPr lang="en-AU"/>
        </a:p>
      </dgm:t>
    </dgm:pt>
    <dgm:pt modelId="{DA855FE5-2683-47A8-9C80-CD0EB1919227}">
      <dgm:prSet phldrT="[Text]"/>
      <dgm:spPr/>
      <dgm:t>
        <a:bodyPr/>
        <a:lstStyle/>
        <a:p>
          <a:r>
            <a:rPr lang="en-AU" dirty="0"/>
            <a:t>Modelling</a:t>
          </a:r>
        </a:p>
      </dgm:t>
    </dgm:pt>
    <dgm:pt modelId="{DEBAA215-03F0-4C01-9208-A9EB4540DB3D}" type="parTrans" cxnId="{A2B3423B-294E-434D-8FB6-E916E0DF0156}">
      <dgm:prSet/>
      <dgm:spPr/>
      <dgm:t>
        <a:bodyPr/>
        <a:lstStyle/>
        <a:p>
          <a:endParaRPr lang="en-AU"/>
        </a:p>
      </dgm:t>
    </dgm:pt>
    <dgm:pt modelId="{3AEBF262-221B-4002-ADEC-FDDD61F69398}" type="sibTrans" cxnId="{A2B3423B-294E-434D-8FB6-E916E0DF0156}">
      <dgm:prSet/>
      <dgm:spPr/>
      <dgm:t>
        <a:bodyPr/>
        <a:lstStyle/>
        <a:p>
          <a:endParaRPr lang="en-AU"/>
        </a:p>
      </dgm:t>
    </dgm:pt>
    <dgm:pt modelId="{E9D5968B-65C4-449F-B8C4-5961A900DA41}">
      <dgm:prSet phldrT="[Text]"/>
      <dgm:spPr/>
      <dgm:t>
        <a:bodyPr/>
        <a:lstStyle/>
        <a:p>
          <a:r>
            <a:rPr lang="en-AU" dirty="0"/>
            <a:t>Conclusion and Application</a:t>
          </a:r>
        </a:p>
      </dgm:t>
    </dgm:pt>
    <dgm:pt modelId="{F2EF02AA-D383-41C5-A808-388F4D85546A}" type="parTrans" cxnId="{E1F699A7-24E2-4967-A748-507EB9E08266}">
      <dgm:prSet/>
      <dgm:spPr/>
      <dgm:t>
        <a:bodyPr/>
        <a:lstStyle/>
        <a:p>
          <a:endParaRPr lang="en-AU"/>
        </a:p>
      </dgm:t>
    </dgm:pt>
    <dgm:pt modelId="{25839153-A4BB-4961-9BF7-9DEDED7CE479}" type="sibTrans" cxnId="{E1F699A7-24E2-4967-A748-507EB9E08266}">
      <dgm:prSet/>
      <dgm:spPr/>
      <dgm:t>
        <a:bodyPr/>
        <a:lstStyle/>
        <a:p>
          <a:endParaRPr lang="en-AU"/>
        </a:p>
      </dgm:t>
    </dgm:pt>
    <dgm:pt modelId="{2BB29DF7-60AD-4095-9A69-C21327E75F3B}" type="pres">
      <dgm:prSet presAssocID="{9801A119-C6D6-48E9-ABBE-36922D825A30}" presName="Name0" presStyleCnt="0">
        <dgm:presLayoutVars>
          <dgm:chMax val="11"/>
          <dgm:chPref val="11"/>
          <dgm:dir/>
          <dgm:resizeHandles/>
        </dgm:presLayoutVars>
      </dgm:prSet>
      <dgm:spPr/>
    </dgm:pt>
    <dgm:pt modelId="{5832A744-92EB-45CB-B492-1234ECE38021}" type="pres">
      <dgm:prSet presAssocID="{E9D5968B-65C4-449F-B8C4-5961A900DA41}" presName="Accent5" presStyleCnt="0"/>
      <dgm:spPr/>
    </dgm:pt>
    <dgm:pt modelId="{588CC220-6D5B-4A0D-B6F5-1FFC4BC40FB9}" type="pres">
      <dgm:prSet presAssocID="{E9D5968B-65C4-449F-B8C4-5961A900DA41}" presName="Accent" presStyleLbl="node1" presStyleIdx="0" presStyleCnt="5"/>
      <dgm:spPr/>
    </dgm:pt>
    <dgm:pt modelId="{671452DE-1177-4B4D-B813-52E94520E34B}" type="pres">
      <dgm:prSet presAssocID="{E9D5968B-65C4-449F-B8C4-5961A900DA41}" presName="ParentBackground5" presStyleCnt="0"/>
      <dgm:spPr/>
    </dgm:pt>
    <dgm:pt modelId="{FDEC2F71-1D4F-41ED-9F94-7F7812D010E6}" type="pres">
      <dgm:prSet presAssocID="{E9D5968B-65C4-449F-B8C4-5961A900DA41}" presName="ParentBackground" presStyleLbl="fgAcc1" presStyleIdx="0" presStyleCnt="5"/>
      <dgm:spPr/>
    </dgm:pt>
    <dgm:pt modelId="{88836A50-7482-4492-882B-9DEA17BB00D7}" type="pres">
      <dgm:prSet presAssocID="{E9D5968B-65C4-449F-B8C4-5961A900DA41}" presName="Parent5" presStyleLbl="revTx" presStyleIdx="0" presStyleCnt="0">
        <dgm:presLayoutVars>
          <dgm:chMax val="1"/>
          <dgm:chPref val="1"/>
          <dgm:bulletEnabled val="1"/>
        </dgm:presLayoutVars>
      </dgm:prSet>
      <dgm:spPr/>
    </dgm:pt>
    <dgm:pt modelId="{D2A9D757-31ED-463F-9C4F-3AFC2AD74D86}" type="pres">
      <dgm:prSet presAssocID="{DA855FE5-2683-47A8-9C80-CD0EB1919227}" presName="Accent4" presStyleCnt="0"/>
      <dgm:spPr/>
    </dgm:pt>
    <dgm:pt modelId="{746F11AB-E99B-4028-BC8D-D3E06DB0430C}" type="pres">
      <dgm:prSet presAssocID="{DA855FE5-2683-47A8-9C80-CD0EB1919227}" presName="Accent" presStyleLbl="node1" presStyleIdx="1" presStyleCnt="5"/>
      <dgm:spPr/>
    </dgm:pt>
    <dgm:pt modelId="{00F1EA21-63B9-4D4C-A3A6-CF20212DAF79}" type="pres">
      <dgm:prSet presAssocID="{DA855FE5-2683-47A8-9C80-CD0EB1919227}" presName="ParentBackground4" presStyleCnt="0"/>
      <dgm:spPr/>
    </dgm:pt>
    <dgm:pt modelId="{E409466B-720E-430E-A123-74BD0F0FBEFF}" type="pres">
      <dgm:prSet presAssocID="{DA855FE5-2683-47A8-9C80-CD0EB1919227}" presName="ParentBackground" presStyleLbl="fgAcc1" presStyleIdx="1" presStyleCnt="5"/>
      <dgm:spPr/>
    </dgm:pt>
    <dgm:pt modelId="{0CB2AA80-97A2-45A0-82E5-51B9BDA44834}" type="pres">
      <dgm:prSet presAssocID="{DA855FE5-2683-47A8-9C80-CD0EB1919227}" presName="Parent4" presStyleLbl="revTx" presStyleIdx="0" presStyleCnt="0">
        <dgm:presLayoutVars>
          <dgm:chMax val="1"/>
          <dgm:chPref val="1"/>
          <dgm:bulletEnabled val="1"/>
        </dgm:presLayoutVars>
      </dgm:prSet>
      <dgm:spPr/>
    </dgm:pt>
    <dgm:pt modelId="{8F2B3FA8-586E-4411-9FBD-8BD235A9D2C0}" type="pres">
      <dgm:prSet presAssocID="{48976A77-33D6-4BB9-9543-1A5C7BA4EE6E}" presName="Accent3" presStyleCnt="0"/>
      <dgm:spPr/>
    </dgm:pt>
    <dgm:pt modelId="{B63CD6D4-924E-4135-992B-90C257C3B637}" type="pres">
      <dgm:prSet presAssocID="{48976A77-33D6-4BB9-9543-1A5C7BA4EE6E}" presName="Accent" presStyleLbl="node1" presStyleIdx="2" presStyleCnt="5"/>
      <dgm:spPr/>
    </dgm:pt>
    <dgm:pt modelId="{CD82884C-34FA-4FC2-BE24-03BE031A2F0D}" type="pres">
      <dgm:prSet presAssocID="{48976A77-33D6-4BB9-9543-1A5C7BA4EE6E}" presName="ParentBackground3" presStyleCnt="0"/>
      <dgm:spPr/>
    </dgm:pt>
    <dgm:pt modelId="{7837DF3B-E57B-4696-BBD8-D166CC9ABAAA}" type="pres">
      <dgm:prSet presAssocID="{48976A77-33D6-4BB9-9543-1A5C7BA4EE6E}" presName="ParentBackground" presStyleLbl="fgAcc1" presStyleIdx="2" presStyleCnt="5"/>
      <dgm:spPr/>
    </dgm:pt>
    <dgm:pt modelId="{D893E6DC-38A4-4FD8-B394-003534AA8B6F}" type="pres">
      <dgm:prSet presAssocID="{48976A77-33D6-4BB9-9543-1A5C7BA4EE6E}" presName="Parent3" presStyleLbl="revTx" presStyleIdx="0" presStyleCnt="0">
        <dgm:presLayoutVars>
          <dgm:chMax val="1"/>
          <dgm:chPref val="1"/>
          <dgm:bulletEnabled val="1"/>
        </dgm:presLayoutVars>
      </dgm:prSet>
      <dgm:spPr/>
    </dgm:pt>
    <dgm:pt modelId="{EA57D720-572C-4D68-A8E1-A0442765D3F3}" type="pres">
      <dgm:prSet presAssocID="{A1848EDC-A7FB-4C94-9111-17914D6CCEFE}" presName="Accent2" presStyleCnt="0"/>
      <dgm:spPr/>
    </dgm:pt>
    <dgm:pt modelId="{94CD7143-70C7-4704-8BEA-CD2FD9BC0D13}" type="pres">
      <dgm:prSet presAssocID="{A1848EDC-A7FB-4C94-9111-17914D6CCEFE}" presName="Accent" presStyleLbl="node1" presStyleIdx="3" presStyleCnt="5"/>
      <dgm:spPr/>
    </dgm:pt>
    <dgm:pt modelId="{EEFC14FA-A142-4BE2-9CBB-50AB4010EAB5}" type="pres">
      <dgm:prSet presAssocID="{A1848EDC-A7FB-4C94-9111-17914D6CCEFE}" presName="ParentBackground2" presStyleCnt="0"/>
      <dgm:spPr/>
    </dgm:pt>
    <dgm:pt modelId="{01C9E4E1-2CF8-47EB-B52B-CE825A158C53}" type="pres">
      <dgm:prSet presAssocID="{A1848EDC-A7FB-4C94-9111-17914D6CCEFE}" presName="ParentBackground" presStyleLbl="fgAcc1" presStyleIdx="3" presStyleCnt="5"/>
      <dgm:spPr/>
    </dgm:pt>
    <dgm:pt modelId="{5FF0B1E0-01D8-4B07-8531-427E5A44E091}" type="pres">
      <dgm:prSet presAssocID="{A1848EDC-A7FB-4C94-9111-17914D6CCEFE}" presName="Parent2" presStyleLbl="revTx" presStyleIdx="0" presStyleCnt="0">
        <dgm:presLayoutVars>
          <dgm:chMax val="1"/>
          <dgm:chPref val="1"/>
          <dgm:bulletEnabled val="1"/>
        </dgm:presLayoutVars>
      </dgm:prSet>
      <dgm:spPr/>
    </dgm:pt>
    <dgm:pt modelId="{8E6CA233-BE32-4BC0-ACC6-ECA6BFA386DD}" type="pres">
      <dgm:prSet presAssocID="{7883DA37-E010-429A-B65F-504A348342D8}" presName="Accent1" presStyleCnt="0"/>
      <dgm:spPr/>
    </dgm:pt>
    <dgm:pt modelId="{64E3A322-0C08-4B68-955C-15092CBB13B2}" type="pres">
      <dgm:prSet presAssocID="{7883DA37-E010-429A-B65F-504A348342D8}" presName="Accent" presStyleLbl="node1" presStyleIdx="4" presStyleCnt="5"/>
      <dgm:spPr/>
    </dgm:pt>
    <dgm:pt modelId="{9C251F77-28DD-4F55-BE59-3D07B64564FF}" type="pres">
      <dgm:prSet presAssocID="{7883DA37-E010-429A-B65F-504A348342D8}" presName="ParentBackground1" presStyleCnt="0"/>
      <dgm:spPr/>
    </dgm:pt>
    <dgm:pt modelId="{0C980B7F-BF21-4343-9CB1-3680F950F4DC}" type="pres">
      <dgm:prSet presAssocID="{7883DA37-E010-429A-B65F-504A348342D8}" presName="ParentBackground" presStyleLbl="fgAcc1" presStyleIdx="4" presStyleCnt="5"/>
      <dgm:spPr/>
    </dgm:pt>
    <dgm:pt modelId="{52D1396A-C41D-4EB2-9391-7E09F0E0B8CF}" type="pres">
      <dgm:prSet presAssocID="{7883DA37-E010-429A-B65F-504A348342D8}" presName="Parent1" presStyleLbl="revTx" presStyleIdx="0" presStyleCnt="0">
        <dgm:presLayoutVars>
          <dgm:chMax val="1"/>
          <dgm:chPref val="1"/>
          <dgm:bulletEnabled val="1"/>
        </dgm:presLayoutVars>
      </dgm:prSet>
      <dgm:spPr/>
    </dgm:pt>
  </dgm:ptLst>
  <dgm:cxnLst>
    <dgm:cxn modelId="{E3D21306-BA62-4D3B-ABAD-B940533D7CDD}" type="presOf" srcId="{48976A77-33D6-4BB9-9543-1A5C7BA4EE6E}" destId="{D893E6DC-38A4-4FD8-B394-003534AA8B6F}" srcOrd="1" destOrd="0" presId="urn:microsoft.com/office/officeart/2011/layout/CircleProcess"/>
    <dgm:cxn modelId="{5B258706-7AB8-4102-803C-A59F72E1E6A8}" type="presOf" srcId="{9801A119-C6D6-48E9-ABBE-36922D825A30}" destId="{2BB29DF7-60AD-4095-9A69-C21327E75F3B}" srcOrd="0" destOrd="0" presId="urn:microsoft.com/office/officeart/2011/layout/CircleProcess"/>
    <dgm:cxn modelId="{C2600C09-DD36-48AD-8D5D-982A0510B2CB}" type="presOf" srcId="{48976A77-33D6-4BB9-9543-1A5C7BA4EE6E}" destId="{7837DF3B-E57B-4696-BBD8-D166CC9ABAAA}" srcOrd="0" destOrd="0" presId="urn:microsoft.com/office/officeart/2011/layout/CircleProcess"/>
    <dgm:cxn modelId="{F013A00A-EF6A-4C73-B38E-3E88113EE23A}" type="presOf" srcId="{7883DA37-E010-429A-B65F-504A348342D8}" destId="{52D1396A-C41D-4EB2-9391-7E09F0E0B8CF}" srcOrd="1" destOrd="0" presId="urn:microsoft.com/office/officeart/2011/layout/CircleProcess"/>
    <dgm:cxn modelId="{21A1680B-1E0F-44D2-B218-C66C2E48B4CE}" srcId="{9801A119-C6D6-48E9-ABBE-36922D825A30}" destId="{A1848EDC-A7FB-4C94-9111-17914D6CCEFE}" srcOrd="1" destOrd="0" parTransId="{BB0C92FF-57D4-42FD-808D-9243DA010AD5}" sibTransId="{DE929EE0-405C-4005-9871-05A40019670D}"/>
    <dgm:cxn modelId="{44114314-9E04-4D3D-8401-AF65EB918BFD}" type="presOf" srcId="{E9D5968B-65C4-449F-B8C4-5961A900DA41}" destId="{88836A50-7482-4492-882B-9DEA17BB00D7}" srcOrd="1" destOrd="0" presId="urn:microsoft.com/office/officeart/2011/layout/CircleProcess"/>
    <dgm:cxn modelId="{45191D32-FBD1-402F-A00B-FDA4D261C98D}" type="presOf" srcId="{A1848EDC-A7FB-4C94-9111-17914D6CCEFE}" destId="{5FF0B1E0-01D8-4B07-8531-427E5A44E091}" srcOrd="1" destOrd="0" presId="urn:microsoft.com/office/officeart/2011/layout/CircleProcess"/>
    <dgm:cxn modelId="{A2B3423B-294E-434D-8FB6-E916E0DF0156}" srcId="{9801A119-C6D6-48E9-ABBE-36922D825A30}" destId="{DA855FE5-2683-47A8-9C80-CD0EB1919227}" srcOrd="3" destOrd="0" parTransId="{DEBAA215-03F0-4C01-9208-A9EB4540DB3D}" sibTransId="{3AEBF262-221B-4002-ADEC-FDDD61F69398}"/>
    <dgm:cxn modelId="{257D225E-EFFF-4E24-B4C8-5173B5B20F41}" type="presOf" srcId="{DA855FE5-2683-47A8-9C80-CD0EB1919227}" destId="{0CB2AA80-97A2-45A0-82E5-51B9BDA44834}" srcOrd="1" destOrd="0" presId="urn:microsoft.com/office/officeart/2011/layout/CircleProcess"/>
    <dgm:cxn modelId="{EE27BF46-AF08-474A-9F5D-83BA1FB89067}" type="presOf" srcId="{E9D5968B-65C4-449F-B8C4-5961A900DA41}" destId="{FDEC2F71-1D4F-41ED-9F94-7F7812D010E6}" srcOrd="0" destOrd="0" presId="urn:microsoft.com/office/officeart/2011/layout/CircleProcess"/>
    <dgm:cxn modelId="{2849D86F-C91F-427E-BEF5-D38C84757E88}" type="presOf" srcId="{DA855FE5-2683-47A8-9C80-CD0EB1919227}" destId="{E409466B-720E-430E-A123-74BD0F0FBEFF}" srcOrd="0" destOrd="0" presId="urn:microsoft.com/office/officeart/2011/layout/CircleProcess"/>
    <dgm:cxn modelId="{96B59E8B-5FB7-41E7-8481-3AE09D36D9D8}" srcId="{9801A119-C6D6-48E9-ABBE-36922D825A30}" destId="{48976A77-33D6-4BB9-9543-1A5C7BA4EE6E}" srcOrd="2" destOrd="0" parTransId="{E5BCD455-67D7-4419-AC13-B731427F3269}" sibTransId="{324DFA1C-00D2-4EB6-A321-6B824C109E2B}"/>
    <dgm:cxn modelId="{0AF6759E-C457-417E-BFAE-C79ECD0160FD}" type="presOf" srcId="{7883DA37-E010-429A-B65F-504A348342D8}" destId="{0C980B7F-BF21-4343-9CB1-3680F950F4DC}" srcOrd="0" destOrd="0" presId="urn:microsoft.com/office/officeart/2011/layout/CircleProcess"/>
    <dgm:cxn modelId="{902DC69F-DCDC-49F2-930C-DE8CDFDB6E69}" srcId="{9801A119-C6D6-48E9-ABBE-36922D825A30}" destId="{7883DA37-E010-429A-B65F-504A348342D8}" srcOrd="0" destOrd="0" parTransId="{A750AF4A-2990-43A4-8231-28D73B6BE457}" sibTransId="{C46D47B2-0B30-4A86-877B-A3BEBF58CAA2}"/>
    <dgm:cxn modelId="{E1F699A7-24E2-4967-A748-507EB9E08266}" srcId="{9801A119-C6D6-48E9-ABBE-36922D825A30}" destId="{E9D5968B-65C4-449F-B8C4-5961A900DA41}" srcOrd="4" destOrd="0" parTransId="{F2EF02AA-D383-41C5-A808-388F4D85546A}" sibTransId="{25839153-A4BB-4961-9BF7-9DEDED7CE479}"/>
    <dgm:cxn modelId="{A66A43E4-1FFB-4455-A21F-D2BC762A8F6F}" type="presOf" srcId="{A1848EDC-A7FB-4C94-9111-17914D6CCEFE}" destId="{01C9E4E1-2CF8-47EB-B52B-CE825A158C53}" srcOrd="0" destOrd="0" presId="urn:microsoft.com/office/officeart/2011/layout/CircleProcess"/>
    <dgm:cxn modelId="{E288B760-B6B4-4DF5-B6E5-92B7A840D256}" type="presParOf" srcId="{2BB29DF7-60AD-4095-9A69-C21327E75F3B}" destId="{5832A744-92EB-45CB-B492-1234ECE38021}" srcOrd="0" destOrd="0" presId="urn:microsoft.com/office/officeart/2011/layout/CircleProcess"/>
    <dgm:cxn modelId="{ECB90A30-DAFE-4BA5-8C2F-06DC380A0239}" type="presParOf" srcId="{5832A744-92EB-45CB-B492-1234ECE38021}" destId="{588CC220-6D5B-4A0D-B6F5-1FFC4BC40FB9}" srcOrd="0" destOrd="0" presId="urn:microsoft.com/office/officeart/2011/layout/CircleProcess"/>
    <dgm:cxn modelId="{9A00D070-D714-4AA5-A72C-B4CF4AAD6C63}" type="presParOf" srcId="{2BB29DF7-60AD-4095-9A69-C21327E75F3B}" destId="{671452DE-1177-4B4D-B813-52E94520E34B}" srcOrd="1" destOrd="0" presId="urn:microsoft.com/office/officeart/2011/layout/CircleProcess"/>
    <dgm:cxn modelId="{A89A4EFA-511A-4E38-974E-10F1B04452D2}" type="presParOf" srcId="{671452DE-1177-4B4D-B813-52E94520E34B}" destId="{FDEC2F71-1D4F-41ED-9F94-7F7812D010E6}" srcOrd="0" destOrd="0" presId="urn:microsoft.com/office/officeart/2011/layout/CircleProcess"/>
    <dgm:cxn modelId="{3674FA96-FF5C-4F4D-9A6D-441779102BB0}" type="presParOf" srcId="{2BB29DF7-60AD-4095-9A69-C21327E75F3B}" destId="{88836A50-7482-4492-882B-9DEA17BB00D7}" srcOrd="2" destOrd="0" presId="urn:microsoft.com/office/officeart/2011/layout/CircleProcess"/>
    <dgm:cxn modelId="{60B5CD55-9A2D-4145-8883-8B276D8A0584}" type="presParOf" srcId="{2BB29DF7-60AD-4095-9A69-C21327E75F3B}" destId="{D2A9D757-31ED-463F-9C4F-3AFC2AD74D86}" srcOrd="3" destOrd="0" presId="urn:microsoft.com/office/officeart/2011/layout/CircleProcess"/>
    <dgm:cxn modelId="{5C22510C-CDF4-4616-A590-53CE0D11A1F1}" type="presParOf" srcId="{D2A9D757-31ED-463F-9C4F-3AFC2AD74D86}" destId="{746F11AB-E99B-4028-BC8D-D3E06DB0430C}" srcOrd="0" destOrd="0" presId="urn:microsoft.com/office/officeart/2011/layout/CircleProcess"/>
    <dgm:cxn modelId="{83C44BF7-E9D6-4220-90FD-6979C13E84B3}" type="presParOf" srcId="{2BB29DF7-60AD-4095-9A69-C21327E75F3B}" destId="{00F1EA21-63B9-4D4C-A3A6-CF20212DAF79}" srcOrd="4" destOrd="0" presId="urn:microsoft.com/office/officeart/2011/layout/CircleProcess"/>
    <dgm:cxn modelId="{174F98CF-C2D2-4A86-B384-4C592E19BE5A}" type="presParOf" srcId="{00F1EA21-63B9-4D4C-A3A6-CF20212DAF79}" destId="{E409466B-720E-430E-A123-74BD0F0FBEFF}" srcOrd="0" destOrd="0" presId="urn:microsoft.com/office/officeart/2011/layout/CircleProcess"/>
    <dgm:cxn modelId="{EB534A9C-C5D0-4756-819B-3A2195871A70}" type="presParOf" srcId="{2BB29DF7-60AD-4095-9A69-C21327E75F3B}" destId="{0CB2AA80-97A2-45A0-82E5-51B9BDA44834}" srcOrd="5" destOrd="0" presId="urn:microsoft.com/office/officeart/2011/layout/CircleProcess"/>
    <dgm:cxn modelId="{70C3BFDA-4A33-405E-968C-4C6BE288831E}" type="presParOf" srcId="{2BB29DF7-60AD-4095-9A69-C21327E75F3B}" destId="{8F2B3FA8-586E-4411-9FBD-8BD235A9D2C0}" srcOrd="6" destOrd="0" presId="urn:microsoft.com/office/officeart/2011/layout/CircleProcess"/>
    <dgm:cxn modelId="{248DF7D6-6A62-4D4E-BF7B-442AECD1A634}" type="presParOf" srcId="{8F2B3FA8-586E-4411-9FBD-8BD235A9D2C0}" destId="{B63CD6D4-924E-4135-992B-90C257C3B637}" srcOrd="0" destOrd="0" presId="urn:microsoft.com/office/officeart/2011/layout/CircleProcess"/>
    <dgm:cxn modelId="{C2167299-3650-414E-AE76-4B246F28EC01}" type="presParOf" srcId="{2BB29DF7-60AD-4095-9A69-C21327E75F3B}" destId="{CD82884C-34FA-4FC2-BE24-03BE031A2F0D}" srcOrd="7" destOrd="0" presId="urn:microsoft.com/office/officeart/2011/layout/CircleProcess"/>
    <dgm:cxn modelId="{066FA680-23D0-40C0-8DB5-44188D40DE13}" type="presParOf" srcId="{CD82884C-34FA-4FC2-BE24-03BE031A2F0D}" destId="{7837DF3B-E57B-4696-BBD8-D166CC9ABAAA}" srcOrd="0" destOrd="0" presId="urn:microsoft.com/office/officeart/2011/layout/CircleProcess"/>
    <dgm:cxn modelId="{0E7726A1-47A3-41FB-94CA-A92B1BFF4A27}" type="presParOf" srcId="{2BB29DF7-60AD-4095-9A69-C21327E75F3B}" destId="{D893E6DC-38A4-4FD8-B394-003534AA8B6F}" srcOrd="8" destOrd="0" presId="urn:microsoft.com/office/officeart/2011/layout/CircleProcess"/>
    <dgm:cxn modelId="{0324D68A-7062-4B61-B016-42AF0931FA2E}" type="presParOf" srcId="{2BB29DF7-60AD-4095-9A69-C21327E75F3B}" destId="{EA57D720-572C-4D68-A8E1-A0442765D3F3}" srcOrd="9" destOrd="0" presId="urn:microsoft.com/office/officeart/2011/layout/CircleProcess"/>
    <dgm:cxn modelId="{8207F33E-D77C-4655-887D-6D3C07AAE840}" type="presParOf" srcId="{EA57D720-572C-4D68-A8E1-A0442765D3F3}" destId="{94CD7143-70C7-4704-8BEA-CD2FD9BC0D13}" srcOrd="0" destOrd="0" presId="urn:microsoft.com/office/officeart/2011/layout/CircleProcess"/>
    <dgm:cxn modelId="{12329F0F-0B8F-46FF-970F-5566C3A94067}" type="presParOf" srcId="{2BB29DF7-60AD-4095-9A69-C21327E75F3B}" destId="{EEFC14FA-A142-4BE2-9CBB-50AB4010EAB5}" srcOrd="10" destOrd="0" presId="urn:microsoft.com/office/officeart/2011/layout/CircleProcess"/>
    <dgm:cxn modelId="{5C524A9B-A67F-49C7-B054-5F359C4C9E06}" type="presParOf" srcId="{EEFC14FA-A142-4BE2-9CBB-50AB4010EAB5}" destId="{01C9E4E1-2CF8-47EB-B52B-CE825A158C53}" srcOrd="0" destOrd="0" presId="urn:microsoft.com/office/officeart/2011/layout/CircleProcess"/>
    <dgm:cxn modelId="{2891F8FF-66F0-4143-9F5E-21A94085B217}" type="presParOf" srcId="{2BB29DF7-60AD-4095-9A69-C21327E75F3B}" destId="{5FF0B1E0-01D8-4B07-8531-427E5A44E091}" srcOrd="11" destOrd="0" presId="urn:microsoft.com/office/officeart/2011/layout/CircleProcess"/>
    <dgm:cxn modelId="{16B2808B-FDF1-47F7-835A-DD7BC3F1212F}" type="presParOf" srcId="{2BB29DF7-60AD-4095-9A69-C21327E75F3B}" destId="{8E6CA233-BE32-4BC0-ACC6-ECA6BFA386DD}" srcOrd="12" destOrd="0" presId="urn:microsoft.com/office/officeart/2011/layout/CircleProcess"/>
    <dgm:cxn modelId="{DE62949D-8D83-4B47-A6E4-34FD8F7AE20D}" type="presParOf" srcId="{8E6CA233-BE32-4BC0-ACC6-ECA6BFA386DD}" destId="{64E3A322-0C08-4B68-955C-15092CBB13B2}" srcOrd="0" destOrd="0" presId="urn:microsoft.com/office/officeart/2011/layout/CircleProcess"/>
    <dgm:cxn modelId="{792C8AD6-FB44-4D49-80A8-29A12B053206}" type="presParOf" srcId="{2BB29DF7-60AD-4095-9A69-C21327E75F3B}" destId="{9C251F77-28DD-4F55-BE59-3D07B64564FF}" srcOrd="13" destOrd="0" presId="urn:microsoft.com/office/officeart/2011/layout/CircleProcess"/>
    <dgm:cxn modelId="{3623C8F4-7EA2-4FB7-AA5C-27409CE965C2}" type="presParOf" srcId="{9C251F77-28DD-4F55-BE59-3D07B64564FF}" destId="{0C980B7F-BF21-4343-9CB1-3680F950F4DC}" srcOrd="0" destOrd="0" presId="urn:microsoft.com/office/officeart/2011/layout/CircleProcess"/>
    <dgm:cxn modelId="{97BCB1CB-D433-4F4B-A3C8-7CCDAFC893CE}" type="presParOf" srcId="{2BB29DF7-60AD-4095-9A69-C21327E75F3B}" destId="{52D1396A-C41D-4EB2-9391-7E09F0E0B8CF}"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CC220-6D5B-4A0D-B6F5-1FFC4BC40FB9}">
      <dsp:nvSpPr>
        <dsp:cNvPr id="0" name=""/>
        <dsp:cNvSpPr/>
      </dsp:nvSpPr>
      <dsp:spPr>
        <a:xfrm>
          <a:off x="6564547" y="1960930"/>
          <a:ext cx="1496823" cy="14970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C2F71-1D4F-41ED-9F94-7F7812D010E6}">
      <dsp:nvSpPr>
        <dsp:cNvPr id="0" name=""/>
        <dsp:cNvSpPr/>
      </dsp:nvSpPr>
      <dsp:spPr>
        <a:xfrm>
          <a:off x="6613937" y="2010841"/>
          <a:ext cx="1397247" cy="139724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Conclusion and Application</a:t>
          </a:r>
        </a:p>
      </dsp:txBody>
      <dsp:txXfrm>
        <a:off x="6813885" y="2210485"/>
        <a:ext cx="998147" cy="997958"/>
      </dsp:txXfrm>
    </dsp:sp>
    <dsp:sp modelId="{746F11AB-E99B-4028-BC8D-D3E06DB0430C}">
      <dsp:nvSpPr>
        <dsp:cNvPr id="0" name=""/>
        <dsp:cNvSpPr/>
      </dsp:nvSpPr>
      <dsp:spPr>
        <a:xfrm rot="2700000">
          <a:off x="5016827" y="1961008"/>
          <a:ext cx="1496650" cy="1496650"/>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09466B-720E-430E-A123-74BD0F0FBEFF}">
      <dsp:nvSpPr>
        <dsp:cNvPr id="0" name=""/>
        <dsp:cNvSpPr/>
      </dsp:nvSpPr>
      <dsp:spPr>
        <a:xfrm>
          <a:off x="5067724" y="2010841"/>
          <a:ext cx="1397247" cy="1397246"/>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Modelling</a:t>
          </a:r>
        </a:p>
      </dsp:txBody>
      <dsp:txXfrm>
        <a:off x="5266875" y="2210485"/>
        <a:ext cx="998147" cy="997958"/>
      </dsp:txXfrm>
    </dsp:sp>
    <dsp:sp modelId="{B63CD6D4-924E-4135-992B-90C257C3B637}">
      <dsp:nvSpPr>
        <dsp:cNvPr id="0" name=""/>
        <dsp:cNvSpPr/>
      </dsp:nvSpPr>
      <dsp:spPr>
        <a:xfrm rot="2700000">
          <a:off x="3470614" y="1961008"/>
          <a:ext cx="1496650" cy="1496650"/>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7DF3B-E57B-4696-BBD8-D166CC9ABAAA}">
      <dsp:nvSpPr>
        <dsp:cNvPr id="0" name=""/>
        <dsp:cNvSpPr/>
      </dsp:nvSpPr>
      <dsp:spPr>
        <a:xfrm>
          <a:off x="3520714" y="2010841"/>
          <a:ext cx="1397247" cy="1397246"/>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Data Pre-processing</a:t>
          </a:r>
        </a:p>
      </dsp:txBody>
      <dsp:txXfrm>
        <a:off x="3719866" y="2210485"/>
        <a:ext cx="998147" cy="997958"/>
      </dsp:txXfrm>
    </dsp:sp>
    <dsp:sp modelId="{94CD7143-70C7-4704-8BEA-CD2FD9BC0D13}">
      <dsp:nvSpPr>
        <dsp:cNvPr id="0" name=""/>
        <dsp:cNvSpPr/>
      </dsp:nvSpPr>
      <dsp:spPr>
        <a:xfrm rot="2700000">
          <a:off x="1923605" y="1961008"/>
          <a:ext cx="1496650" cy="1496650"/>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C9E4E1-2CF8-47EB-B52B-CE825A158C53}">
      <dsp:nvSpPr>
        <dsp:cNvPr id="0" name=""/>
        <dsp:cNvSpPr/>
      </dsp:nvSpPr>
      <dsp:spPr>
        <a:xfrm>
          <a:off x="1973704" y="2010841"/>
          <a:ext cx="1397247" cy="1397246"/>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Exploratory Data Analysis</a:t>
          </a:r>
        </a:p>
      </dsp:txBody>
      <dsp:txXfrm>
        <a:off x="2173652" y="2210485"/>
        <a:ext cx="998147" cy="997958"/>
      </dsp:txXfrm>
    </dsp:sp>
    <dsp:sp modelId="{64E3A322-0C08-4B68-955C-15092CBB13B2}">
      <dsp:nvSpPr>
        <dsp:cNvPr id="0" name=""/>
        <dsp:cNvSpPr/>
      </dsp:nvSpPr>
      <dsp:spPr>
        <a:xfrm rot="2700000">
          <a:off x="376595" y="1961008"/>
          <a:ext cx="1496650" cy="1496650"/>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80B7F-BF21-4343-9CB1-3680F950F4DC}">
      <dsp:nvSpPr>
        <dsp:cNvPr id="0" name=""/>
        <dsp:cNvSpPr/>
      </dsp:nvSpPr>
      <dsp:spPr>
        <a:xfrm>
          <a:off x="426695" y="2010841"/>
          <a:ext cx="1397247" cy="1397246"/>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Spinal imaging data</a:t>
          </a:r>
        </a:p>
      </dsp:txBody>
      <dsp:txXfrm>
        <a:off x="626643" y="2210485"/>
        <a:ext cx="998147" cy="99795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856B-08BC-42AB-8316-781D243F521F}" type="datetimeFigureOut">
              <a:rPr lang="en-AU" smtClean="0"/>
              <a:t>29/05/2021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7E267-D738-4F50-B714-1984622CB438}" type="slidenum">
              <a:rPr lang="en-AU" smtClean="0"/>
              <a:t>‹#›</a:t>
            </a:fld>
            <a:endParaRPr lang="en-AU"/>
          </a:p>
        </p:txBody>
      </p:sp>
    </p:spTree>
    <p:extLst>
      <p:ext uri="{BB962C8B-B14F-4D97-AF65-F5344CB8AC3E}">
        <p14:creationId xmlns:p14="http://schemas.microsoft.com/office/powerpoint/2010/main" val="175633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8B7E267-D738-4F50-B714-1984622CB438}" type="slidenum">
              <a:rPr lang="en-AU" smtClean="0"/>
              <a:t>3</a:t>
            </a:fld>
            <a:endParaRPr lang="en-AU"/>
          </a:p>
        </p:txBody>
      </p:sp>
    </p:spTree>
    <p:extLst>
      <p:ext uri="{BB962C8B-B14F-4D97-AF65-F5344CB8AC3E}">
        <p14:creationId xmlns:p14="http://schemas.microsoft.com/office/powerpoint/2010/main" val="148738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Acute = several days to several weeks, can resolve on its own, and full function is usually restored after a while</a:t>
            </a:r>
          </a:p>
          <a:p>
            <a:r>
              <a:rPr lang="en-AU" dirty="0"/>
              <a:t>Chronic continues for 12 weeks or longer, and persist even after the injured tissue is not physically compromised. Chronic LBP doesn’t mean it’s a serious issue</a:t>
            </a:r>
          </a:p>
          <a:p>
            <a:r>
              <a:rPr lang="en-AU" dirty="0"/>
              <a:t>Most LBP is mechanical in nature, which will be a very relevant point later on.</a:t>
            </a:r>
          </a:p>
          <a:p>
            <a:r>
              <a:rPr lang="en-AU" dirty="0"/>
              <a:t>Muscles get strained, ligaments get sprained, bones can narrow openings, discs can herniate, and nerves can get irritated or compressed</a:t>
            </a:r>
          </a:p>
          <a:p>
            <a:r>
              <a:rPr lang="en-AU" dirty="0"/>
              <a:t>Disc </a:t>
            </a:r>
            <a:r>
              <a:rPr lang="en-AU" dirty="0" err="1"/>
              <a:t>hernation</a:t>
            </a:r>
            <a:r>
              <a:rPr lang="en-AU" dirty="0"/>
              <a:t>: Discs sit in between each spinal vertebrae and they act as shock absorbers. When the outer annular ring is compromised, the squishy inner layer can protrude out to compress surrounding spinal nerves</a:t>
            </a:r>
          </a:p>
          <a:p>
            <a:r>
              <a:rPr lang="en-AU" dirty="0"/>
              <a:t>Spondylolisthesis: Forward or backward shift of vertebrae. Usually due to a cracked pars inter-</a:t>
            </a:r>
            <a:r>
              <a:rPr lang="en-AU" dirty="0" err="1"/>
              <a:t>articularis</a:t>
            </a:r>
            <a:r>
              <a:rPr lang="en-AU" dirty="0"/>
              <a:t> – the bridge structure that connects the front to the back of the </a:t>
            </a:r>
            <a:r>
              <a:rPr lang="en-AU" dirty="0" err="1"/>
              <a:t>vertabrae</a:t>
            </a:r>
            <a:endParaRPr lang="en-AU" dirty="0"/>
          </a:p>
        </p:txBody>
      </p:sp>
      <p:sp>
        <p:nvSpPr>
          <p:cNvPr id="4" name="Slide Number Placeholder 3"/>
          <p:cNvSpPr>
            <a:spLocks noGrp="1"/>
          </p:cNvSpPr>
          <p:nvPr>
            <p:ph type="sldNum" sz="quarter" idx="5"/>
          </p:nvPr>
        </p:nvSpPr>
        <p:spPr/>
        <p:txBody>
          <a:bodyPr/>
          <a:lstStyle/>
          <a:p>
            <a:fld id="{88B7E267-D738-4F50-B714-1984622CB438}" type="slidenum">
              <a:rPr lang="en-AU" smtClean="0"/>
              <a:t>6</a:t>
            </a:fld>
            <a:endParaRPr lang="en-AU"/>
          </a:p>
        </p:txBody>
      </p:sp>
    </p:spTree>
    <p:extLst>
      <p:ext uri="{BB962C8B-B14F-4D97-AF65-F5344CB8AC3E}">
        <p14:creationId xmlns:p14="http://schemas.microsoft.com/office/powerpoint/2010/main" val="55423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8B7E267-D738-4F50-B714-1984622CB438}" type="slidenum">
              <a:rPr lang="en-AU" smtClean="0"/>
              <a:t>8</a:t>
            </a:fld>
            <a:endParaRPr lang="en-AU"/>
          </a:p>
        </p:txBody>
      </p:sp>
    </p:spTree>
    <p:extLst>
      <p:ext uri="{BB962C8B-B14F-4D97-AF65-F5344CB8AC3E}">
        <p14:creationId xmlns:p14="http://schemas.microsoft.com/office/powerpoint/2010/main" val="193105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8B7E267-D738-4F50-B714-1984622CB438}" type="slidenum">
              <a:rPr lang="en-AU" smtClean="0"/>
              <a:t>9</a:t>
            </a:fld>
            <a:endParaRPr lang="en-AU"/>
          </a:p>
        </p:txBody>
      </p:sp>
    </p:spTree>
    <p:extLst>
      <p:ext uri="{BB962C8B-B14F-4D97-AF65-F5344CB8AC3E}">
        <p14:creationId xmlns:p14="http://schemas.microsoft.com/office/powerpoint/2010/main" val="125958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9E1D-65A3-4F33-BE29-5EA2112920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26146E0-7192-4A9A-8049-DAF51DEE6E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7820082-69FA-450F-9DE7-4FFA9974F16F}"/>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2849C4E0-28FA-4851-9459-1E08FE74FC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FAB006-FFC9-48C9-8816-50B38DA76BBF}"/>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261261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4CCD-3FCB-4D59-A7BE-64BDA3EEA01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6D7637-4C2E-470D-86F8-D45911D4D6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F5FB318-329F-47B2-A411-E7E9811D56B9}"/>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FCDADD77-7C08-470F-8173-758652F0E8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D80E5F8-C979-44D8-9830-D5D8D4CDF95D}"/>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257445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0777E-22FD-4BC8-B966-C750A79872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1114E71-6B5B-4867-BAF0-316821166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232978-4E2F-4ACD-810A-65D990DB5E64}"/>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A384AB7D-70B4-4299-B574-EC18EE53166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932BD2F-694D-4CE5-97BB-13A9019AB205}"/>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135715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DADA-46A3-431E-A807-21D27A6C3B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3A4946E-695A-41BA-A213-47FB34BA89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114741-45E7-4330-A81A-6B07660C238A}"/>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88AF501F-6FCC-4121-92E1-7BB29D3C0E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273FEAD-B95B-4549-A349-8C9CEB2CB3EC}"/>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233727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8747-8814-4911-9163-5B98A6920B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C7851E7-B536-4EA8-8964-BDD8335F2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91E604-82CC-4C55-AD16-E4B4A1FBC875}"/>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B008668A-1B2A-440B-AD68-B8ACB402EA6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A55741-7BE6-4B5E-A437-5BC7BBA5B9DA}"/>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3965986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685A-757C-4227-BA75-12010FDB28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7D5C385-B41E-4146-9B65-12E47EAFB7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11F2AC7-155C-46AB-9E74-B601A013EE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3996813-7378-437A-BE6F-76E5968CF16B}"/>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6" name="Footer Placeholder 5">
            <a:extLst>
              <a:ext uri="{FF2B5EF4-FFF2-40B4-BE49-F238E27FC236}">
                <a16:creationId xmlns:a16="http://schemas.microsoft.com/office/drawing/2014/main" id="{C42E7183-F980-4928-9DA6-A61E45D361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66F5EC8-5198-4FF6-988E-A65F8B27BDAF}"/>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53743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0A9C-B4A6-4675-9435-8F554FDF025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2B3BF69-5673-44BB-BD55-E5AB4A8B17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260F3-8BC3-49A9-971C-1D306C0D0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C5102FA-6B5D-411E-A8F5-582285EBC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60C8F0-4232-4180-B33F-55DC7C8F2B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E24BB5E-9CAA-451D-B841-06409C7E457A}"/>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8" name="Footer Placeholder 7">
            <a:extLst>
              <a:ext uri="{FF2B5EF4-FFF2-40B4-BE49-F238E27FC236}">
                <a16:creationId xmlns:a16="http://schemas.microsoft.com/office/drawing/2014/main" id="{9EC91515-91E5-401B-81C1-3817DDC7CE7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F941D00-0AD3-4083-B941-67F528E34824}"/>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220991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F802-7B0A-4C51-B9A2-A2CA20CD74E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1B0AA60-DBA6-4EAE-BBC5-33875C1D27D8}"/>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4" name="Footer Placeholder 3">
            <a:extLst>
              <a:ext uri="{FF2B5EF4-FFF2-40B4-BE49-F238E27FC236}">
                <a16:creationId xmlns:a16="http://schemas.microsoft.com/office/drawing/2014/main" id="{66896947-793A-4FD5-92FA-934C2E78928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C71419-BFD7-4714-85F8-F99FFEAAF207}"/>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317137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EF86A-F024-4AD9-BB53-FC4462C2E63C}"/>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3" name="Footer Placeholder 2">
            <a:extLst>
              <a:ext uri="{FF2B5EF4-FFF2-40B4-BE49-F238E27FC236}">
                <a16:creationId xmlns:a16="http://schemas.microsoft.com/office/drawing/2014/main" id="{A6287F1E-F972-4F68-B538-F59E5DED555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2B0E99-359C-4B5B-A1AE-F1084CABAD19}"/>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87862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E7EB-842C-49B5-A267-2887D8A95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2971A72-8877-4DAF-825E-5892532BB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3B3F0B1-87CD-4E2D-A7C9-04C5139C4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7E6CE-6BCC-4E79-B3ED-FD4A193777B3}"/>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6" name="Footer Placeholder 5">
            <a:extLst>
              <a:ext uri="{FF2B5EF4-FFF2-40B4-BE49-F238E27FC236}">
                <a16:creationId xmlns:a16="http://schemas.microsoft.com/office/drawing/2014/main" id="{BBC160F1-5170-412A-A2BF-E7D11F0BF0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A3025A2-9899-4B90-ADD7-4659FBAB5BB1}"/>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248169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753B-EF11-4954-AC3A-4F3C2C9D9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4B0C3F2-7C17-4696-97DA-1C1F326A2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62EC792-F038-44BF-BD44-529999E26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B9A6D-3AAC-4816-B48C-52CB92745D3D}"/>
              </a:ext>
            </a:extLst>
          </p:cNvPr>
          <p:cNvSpPr>
            <a:spLocks noGrp="1"/>
          </p:cNvSpPr>
          <p:nvPr>
            <p:ph type="dt" sz="half" idx="10"/>
          </p:nvPr>
        </p:nvSpPr>
        <p:spPr/>
        <p:txBody>
          <a:bodyPr/>
          <a:lstStyle/>
          <a:p>
            <a:fld id="{9FDAEE2E-58D4-4CFF-AD19-499FD963990B}" type="datetimeFigureOut">
              <a:rPr lang="en-AU" smtClean="0"/>
              <a:t>27/05/2021</a:t>
            </a:fld>
            <a:endParaRPr lang="en-AU"/>
          </a:p>
        </p:txBody>
      </p:sp>
      <p:sp>
        <p:nvSpPr>
          <p:cNvPr id="6" name="Footer Placeholder 5">
            <a:extLst>
              <a:ext uri="{FF2B5EF4-FFF2-40B4-BE49-F238E27FC236}">
                <a16:creationId xmlns:a16="http://schemas.microsoft.com/office/drawing/2014/main" id="{9CB26B3F-9420-41AB-8E40-BD503CE90B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B7C3CF4-9403-435F-BEDC-E23474A2726F}"/>
              </a:ext>
            </a:extLst>
          </p:cNvPr>
          <p:cNvSpPr>
            <a:spLocks noGrp="1"/>
          </p:cNvSpPr>
          <p:nvPr>
            <p:ph type="sldNum" sz="quarter" idx="12"/>
          </p:nvPr>
        </p:nvSpPr>
        <p:spPr/>
        <p:txBody>
          <a:bodyPr/>
          <a:lstStyle/>
          <a:p>
            <a:fld id="{83F553DE-50BD-4EC7-84EF-7491F68EDC13}" type="slidenum">
              <a:rPr lang="en-AU" smtClean="0"/>
              <a:t>‹#›</a:t>
            </a:fld>
            <a:endParaRPr lang="en-AU"/>
          </a:p>
        </p:txBody>
      </p:sp>
    </p:spTree>
    <p:extLst>
      <p:ext uri="{BB962C8B-B14F-4D97-AF65-F5344CB8AC3E}">
        <p14:creationId xmlns:p14="http://schemas.microsoft.com/office/powerpoint/2010/main" val="32369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12533-B630-48A2-B4F7-120FF8FDE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0A2EA08-0E3E-4818-82B5-A24DAF86A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9C060E-108D-4B83-8223-25716528D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AEE2E-58D4-4CFF-AD19-499FD963990B}" type="datetimeFigureOut">
              <a:rPr lang="en-AU" smtClean="0"/>
              <a:t>27/05/2021</a:t>
            </a:fld>
            <a:endParaRPr lang="en-AU"/>
          </a:p>
        </p:txBody>
      </p:sp>
      <p:sp>
        <p:nvSpPr>
          <p:cNvPr id="5" name="Footer Placeholder 4">
            <a:extLst>
              <a:ext uri="{FF2B5EF4-FFF2-40B4-BE49-F238E27FC236}">
                <a16:creationId xmlns:a16="http://schemas.microsoft.com/office/drawing/2014/main" id="{400A193B-6A44-4B6F-BC98-40C1B6EE6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6D1BD17-1A16-40C5-8CDD-9190F11278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553DE-50BD-4EC7-84EF-7491F68EDC13}" type="slidenum">
              <a:rPr lang="en-AU" smtClean="0"/>
              <a:t>‹#›</a:t>
            </a:fld>
            <a:endParaRPr lang="en-AU"/>
          </a:p>
        </p:txBody>
      </p:sp>
    </p:spTree>
    <p:extLst>
      <p:ext uri="{BB962C8B-B14F-4D97-AF65-F5344CB8AC3E}">
        <p14:creationId xmlns:p14="http://schemas.microsoft.com/office/powerpoint/2010/main" val="2523158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ranscranial DCS May Alleviate Symptoms of Chronic Lower Back Pain">
            <a:extLst>
              <a:ext uri="{FF2B5EF4-FFF2-40B4-BE49-F238E27FC236}">
                <a16:creationId xmlns:a16="http://schemas.microsoft.com/office/drawing/2014/main" id="{96EFA421-A44F-4FDF-8F0E-17823696858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6502" b="90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D0EB4-0AFB-40BB-81C7-5B8348D92116}"/>
              </a:ext>
            </a:extLst>
          </p:cNvPr>
          <p:cNvSpPr>
            <a:spLocks noGrp="1"/>
          </p:cNvSpPr>
          <p:nvPr>
            <p:ph type="ctrTitle"/>
          </p:nvPr>
        </p:nvSpPr>
        <p:spPr>
          <a:xfrm>
            <a:off x="907480" y="1200152"/>
            <a:ext cx="6897171" cy="4457696"/>
          </a:xfrm>
        </p:spPr>
        <p:txBody>
          <a:bodyPr anchor="ctr">
            <a:normAutofit/>
          </a:bodyPr>
          <a:lstStyle/>
          <a:p>
            <a:pPr algn="r"/>
            <a:r>
              <a:rPr lang="en-AU" sz="8000" dirty="0">
                <a:solidFill>
                  <a:srgbClr val="FFFFFF"/>
                </a:solidFill>
              </a:rPr>
              <a:t>Lower Back Pain</a:t>
            </a:r>
          </a:p>
        </p:txBody>
      </p:sp>
      <p:sp>
        <p:nvSpPr>
          <p:cNvPr id="3" name="Subtitle 2">
            <a:extLst>
              <a:ext uri="{FF2B5EF4-FFF2-40B4-BE49-F238E27FC236}">
                <a16:creationId xmlns:a16="http://schemas.microsoft.com/office/drawing/2014/main" id="{653184B4-9707-450F-A744-67A732DCD16B}"/>
              </a:ext>
            </a:extLst>
          </p:cNvPr>
          <p:cNvSpPr>
            <a:spLocks noGrp="1"/>
          </p:cNvSpPr>
          <p:nvPr>
            <p:ph type="subTitle" idx="1"/>
          </p:nvPr>
        </p:nvSpPr>
        <p:spPr>
          <a:xfrm>
            <a:off x="8525502" y="1200152"/>
            <a:ext cx="2816535" cy="4457696"/>
          </a:xfrm>
        </p:spPr>
        <p:txBody>
          <a:bodyPr anchor="ctr">
            <a:normAutofit/>
          </a:bodyPr>
          <a:lstStyle/>
          <a:p>
            <a:pPr algn="l"/>
            <a:r>
              <a:rPr lang="en-AU" sz="2800" dirty="0">
                <a:solidFill>
                  <a:srgbClr val="FFFFFF"/>
                </a:solidFill>
              </a:rPr>
              <a:t>A crippling burden in today’s society</a:t>
            </a:r>
          </a:p>
        </p:txBody>
      </p:sp>
      <p:sp>
        <p:nvSpPr>
          <p:cNvPr id="139"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682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6D519A0-8549-4AD5-98CF-378E1B218A07}"/>
              </a:ext>
            </a:extLst>
          </p:cNvPr>
          <p:cNvSpPr>
            <a:spLocks noGrp="1"/>
          </p:cNvSpPr>
          <p:nvPr>
            <p:ph type="title"/>
          </p:nvPr>
        </p:nvSpPr>
        <p:spPr>
          <a:xfrm>
            <a:off x="1295400" y="669925"/>
            <a:ext cx="4800600" cy="1325563"/>
          </a:xfrm>
        </p:spPr>
        <p:txBody>
          <a:bodyPr anchor="b">
            <a:normAutofit/>
          </a:bodyPr>
          <a:lstStyle/>
          <a:p>
            <a:r>
              <a:rPr lang="en-AU">
                <a:solidFill>
                  <a:schemeClr val="bg1"/>
                </a:solidFill>
              </a:rPr>
              <a:t>Dataset</a:t>
            </a:r>
          </a:p>
        </p:txBody>
      </p:sp>
      <p:cxnSp>
        <p:nvCxnSpPr>
          <p:cNvPr id="4101"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1ED15A-6CF4-4BE3-9F3B-BEEA9CE8C5F4}"/>
              </a:ext>
            </a:extLst>
          </p:cNvPr>
          <p:cNvSpPr>
            <a:spLocks noGrp="1"/>
          </p:cNvSpPr>
          <p:nvPr>
            <p:ph idx="1"/>
          </p:nvPr>
        </p:nvSpPr>
        <p:spPr>
          <a:xfrm>
            <a:off x="1295399" y="2288833"/>
            <a:ext cx="4941627" cy="3177495"/>
          </a:xfrm>
        </p:spPr>
        <p:txBody>
          <a:bodyPr>
            <a:normAutofit fontScale="92500" lnSpcReduction="10000"/>
          </a:bodyPr>
          <a:lstStyle/>
          <a:p>
            <a:r>
              <a:rPr lang="en-AU" sz="2000" dirty="0">
                <a:solidFill>
                  <a:schemeClr val="bg1"/>
                </a:solidFill>
              </a:rPr>
              <a:t>310 observations with 13 columns</a:t>
            </a:r>
          </a:p>
          <a:p>
            <a:r>
              <a:rPr lang="en-AU" sz="2000" dirty="0">
                <a:solidFill>
                  <a:schemeClr val="bg1"/>
                </a:solidFill>
              </a:rPr>
              <a:t>Measurement of specific spinal biomechanical attributes derived from the shape and orientation of the lumbar spine and pelvis</a:t>
            </a:r>
          </a:p>
          <a:p>
            <a:pPr lvl="1"/>
            <a:r>
              <a:rPr lang="en-AU" sz="1600" dirty="0">
                <a:solidFill>
                  <a:schemeClr val="bg1"/>
                </a:solidFill>
              </a:rPr>
              <a:t>Pelvic incidence and tilt, sacral slope, pelvic radius, lumbar lordosis, etc.</a:t>
            </a:r>
          </a:p>
          <a:p>
            <a:r>
              <a:rPr lang="en-AU" sz="2000" dirty="0">
                <a:solidFill>
                  <a:schemeClr val="bg1"/>
                </a:solidFill>
              </a:rPr>
              <a:t>Classified as normal or abnormal (risk of disc hernia and spondylolisthesis)</a:t>
            </a:r>
          </a:p>
          <a:p>
            <a:r>
              <a:rPr lang="en-AU" sz="1800" dirty="0">
                <a:solidFill>
                  <a:schemeClr val="bg1"/>
                </a:solidFill>
              </a:rPr>
              <a:t>Sourced from https://archive.ics.uci.edu/ml/datasets/Vertebral+Column</a:t>
            </a:r>
          </a:p>
        </p:txBody>
      </p:sp>
      <p:pic>
        <p:nvPicPr>
          <p:cNvPr id="4" name="Picture 4">
            <a:extLst>
              <a:ext uri="{FF2B5EF4-FFF2-40B4-BE49-F238E27FC236}">
                <a16:creationId xmlns:a16="http://schemas.microsoft.com/office/drawing/2014/main" id="{8B748681-4C14-491A-8D13-FE356F15C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57026" y="369913"/>
            <a:ext cx="216497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xmlinkhub">
            <a:extLst>
              <a:ext uri="{FF2B5EF4-FFF2-40B4-BE49-F238E27FC236}">
                <a16:creationId xmlns:a16="http://schemas.microsoft.com/office/drawing/2014/main" id="{4FD76D74-6DCC-46E0-B8A5-B202851BC9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35632" y="3730267"/>
            <a:ext cx="2394697" cy="278453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54424C-7BEC-45DD-A8A6-45F0BA9A06C2}"/>
              </a:ext>
            </a:extLst>
          </p:cNvPr>
          <p:cNvPicPr>
            <a:picLocks noChangeAspect="1"/>
          </p:cNvPicPr>
          <p:nvPr/>
        </p:nvPicPr>
        <p:blipFill>
          <a:blip r:embed="rId4"/>
          <a:stretch>
            <a:fillRect/>
          </a:stretch>
        </p:blipFill>
        <p:spPr>
          <a:xfrm>
            <a:off x="158606" y="5316443"/>
            <a:ext cx="7537359" cy="1002469"/>
          </a:xfrm>
          <a:prstGeom prst="rect">
            <a:avLst/>
          </a:prstGeom>
        </p:spPr>
      </p:pic>
    </p:spTree>
    <p:extLst>
      <p:ext uri="{BB962C8B-B14F-4D97-AF65-F5344CB8AC3E}">
        <p14:creationId xmlns:p14="http://schemas.microsoft.com/office/powerpoint/2010/main" val="411951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F0CE-F4E7-4C13-A406-B6B3C90FD212}"/>
              </a:ext>
            </a:extLst>
          </p:cNvPr>
          <p:cNvSpPr>
            <a:spLocks noGrp="1"/>
          </p:cNvSpPr>
          <p:nvPr>
            <p:ph type="title"/>
          </p:nvPr>
        </p:nvSpPr>
        <p:spPr/>
        <p:txBody>
          <a:bodyPr/>
          <a:lstStyle/>
          <a:p>
            <a:r>
              <a:rPr lang="en-AU" dirty="0">
                <a:solidFill>
                  <a:schemeClr val="bg1"/>
                </a:solidFill>
              </a:rPr>
              <a:t>What patterns did we find?</a:t>
            </a:r>
          </a:p>
        </p:txBody>
      </p:sp>
      <p:pic>
        <p:nvPicPr>
          <p:cNvPr id="5122" name="Picture 2">
            <a:extLst>
              <a:ext uri="{FF2B5EF4-FFF2-40B4-BE49-F238E27FC236}">
                <a16:creationId xmlns:a16="http://schemas.microsoft.com/office/drawing/2014/main" id="{BBE945BD-D651-4D03-A3EF-991A0BDBA8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7388" y="1792253"/>
            <a:ext cx="485762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F53B5B-AE20-462C-8B39-A0A75CE6D3D8}"/>
              </a:ext>
            </a:extLst>
          </p:cNvPr>
          <p:cNvSpPr txBox="1"/>
          <p:nvPr/>
        </p:nvSpPr>
        <p:spPr>
          <a:xfrm>
            <a:off x="780911" y="1792253"/>
            <a:ext cx="4338394" cy="4801314"/>
          </a:xfrm>
          <a:prstGeom prst="rect">
            <a:avLst/>
          </a:prstGeom>
          <a:noFill/>
        </p:spPr>
        <p:txBody>
          <a:bodyPr wrap="square" rtlCol="0">
            <a:spAutoFit/>
          </a:bodyPr>
          <a:lstStyle/>
          <a:p>
            <a:r>
              <a:rPr lang="en-AU" dirty="0">
                <a:solidFill>
                  <a:schemeClr val="bg1"/>
                </a:solidFill>
              </a:rPr>
              <a:t>Key findings:</a:t>
            </a:r>
          </a:p>
          <a:p>
            <a:endParaRPr lang="en-AU" dirty="0">
              <a:solidFill>
                <a:schemeClr val="bg1"/>
              </a:solidFill>
            </a:endParaRPr>
          </a:p>
          <a:p>
            <a:pPr marL="285750" indent="-285750">
              <a:buFont typeface="Arial" panose="020B0604020202020204" pitchFamily="34" charset="0"/>
              <a:buChar char="•"/>
            </a:pPr>
            <a:r>
              <a:rPr lang="en-AU" dirty="0">
                <a:solidFill>
                  <a:schemeClr val="bg1"/>
                </a:solidFill>
              </a:rPr>
              <a:t>Noticeable correlation between pelvic incidence and:</a:t>
            </a:r>
          </a:p>
          <a:p>
            <a:pPr marL="742950" lvl="1" indent="-285750">
              <a:buFont typeface="Arial" panose="020B0604020202020204" pitchFamily="34" charset="0"/>
              <a:buChar char="•"/>
            </a:pPr>
            <a:r>
              <a:rPr lang="en-AU" dirty="0">
                <a:solidFill>
                  <a:schemeClr val="bg1"/>
                </a:solidFill>
              </a:rPr>
              <a:t>Lumbar lordosis angle</a:t>
            </a:r>
          </a:p>
          <a:p>
            <a:pPr marL="742950" lvl="1" indent="-285750">
              <a:buFont typeface="Arial" panose="020B0604020202020204" pitchFamily="34" charset="0"/>
              <a:buChar char="•"/>
            </a:pPr>
            <a:r>
              <a:rPr lang="en-AU" dirty="0">
                <a:solidFill>
                  <a:schemeClr val="bg1"/>
                </a:solidFill>
              </a:rPr>
              <a:t>Pelvic tilt</a:t>
            </a:r>
          </a:p>
          <a:p>
            <a:pPr marL="742950" lvl="1" indent="-285750">
              <a:buFont typeface="Arial" panose="020B0604020202020204" pitchFamily="34" charset="0"/>
              <a:buChar char="•"/>
            </a:pPr>
            <a:r>
              <a:rPr lang="en-AU" dirty="0">
                <a:solidFill>
                  <a:schemeClr val="bg1"/>
                </a:solidFill>
              </a:rPr>
              <a:t>Sacral slope</a:t>
            </a:r>
          </a:p>
          <a:p>
            <a:pPr marL="285750" indent="-285750">
              <a:buFont typeface="Arial" panose="020B0604020202020204" pitchFamily="34" charset="0"/>
              <a:buChar char="•"/>
            </a:pPr>
            <a:r>
              <a:rPr lang="en-AU" dirty="0">
                <a:solidFill>
                  <a:schemeClr val="bg1"/>
                </a:solidFill>
              </a:rPr>
              <a:t>Degree spondylolisthesis may be more dependent on:</a:t>
            </a:r>
          </a:p>
          <a:p>
            <a:pPr marL="742950" lvl="1" indent="-285750">
              <a:buFont typeface="Arial" panose="020B0604020202020204" pitchFamily="34" charset="0"/>
              <a:buChar char="•"/>
            </a:pPr>
            <a:r>
              <a:rPr lang="en-AU" dirty="0">
                <a:solidFill>
                  <a:schemeClr val="bg1"/>
                </a:solidFill>
              </a:rPr>
              <a:t>Pelvic incidence</a:t>
            </a:r>
          </a:p>
          <a:p>
            <a:pPr marL="742950" lvl="1" indent="-285750">
              <a:buFont typeface="Arial" panose="020B0604020202020204" pitchFamily="34" charset="0"/>
              <a:buChar char="•"/>
            </a:pPr>
            <a:r>
              <a:rPr lang="en-AU" dirty="0">
                <a:solidFill>
                  <a:schemeClr val="bg1"/>
                </a:solidFill>
              </a:rPr>
              <a:t>Pelvic tilt</a:t>
            </a:r>
          </a:p>
          <a:p>
            <a:pPr marL="742950" lvl="1" indent="-285750">
              <a:buFont typeface="Arial" panose="020B0604020202020204" pitchFamily="34" charset="0"/>
              <a:buChar char="•"/>
            </a:pPr>
            <a:r>
              <a:rPr lang="en-AU" dirty="0">
                <a:solidFill>
                  <a:schemeClr val="bg1"/>
                </a:solidFill>
              </a:rPr>
              <a:t>Sacral slope</a:t>
            </a:r>
          </a:p>
          <a:p>
            <a:pPr marL="742950" lvl="1" indent="-285750">
              <a:buFont typeface="Arial" panose="020B0604020202020204" pitchFamily="34" charset="0"/>
              <a:buChar char="•"/>
            </a:pPr>
            <a:r>
              <a:rPr lang="en-AU" dirty="0">
                <a:solidFill>
                  <a:schemeClr val="bg1"/>
                </a:solidFill>
              </a:rPr>
              <a:t>Lumbar lordosis angle</a:t>
            </a:r>
          </a:p>
          <a:p>
            <a:pPr marL="285750" indent="-285750">
              <a:buFont typeface="Arial" panose="020B0604020202020204" pitchFamily="34" charset="0"/>
              <a:buChar char="•"/>
            </a:pPr>
            <a:r>
              <a:rPr lang="en-AU" dirty="0">
                <a:solidFill>
                  <a:schemeClr val="bg1"/>
                </a:solidFill>
              </a:rPr>
              <a:t>This suggests targeting these two parameters may yield more effective treatment outcomes</a:t>
            </a:r>
          </a:p>
          <a:p>
            <a:pPr marL="742950" lvl="1" indent="-285750">
              <a:buFont typeface="Arial" panose="020B0604020202020204" pitchFamily="34" charset="0"/>
              <a:buChar char="•"/>
            </a:pPr>
            <a:endParaRPr lang="en-AU" dirty="0">
              <a:solidFill>
                <a:schemeClr val="bg1"/>
              </a:solidFill>
            </a:endParaRPr>
          </a:p>
        </p:txBody>
      </p:sp>
    </p:spTree>
    <p:extLst>
      <p:ext uri="{BB962C8B-B14F-4D97-AF65-F5344CB8AC3E}">
        <p14:creationId xmlns:p14="http://schemas.microsoft.com/office/powerpoint/2010/main" val="133679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68F5-0A8D-4BF4-81AB-B35E20866630}"/>
              </a:ext>
            </a:extLst>
          </p:cNvPr>
          <p:cNvSpPr>
            <a:spLocks noGrp="1"/>
          </p:cNvSpPr>
          <p:nvPr>
            <p:ph type="title"/>
          </p:nvPr>
        </p:nvSpPr>
        <p:spPr/>
        <p:txBody>
          <a:bodyPr/>
          <a:lstStyle/>
          <a:p>
            <a:r>
              <a:rPr lang="en-AU" dirty="0">
                <a:solidFill>
                  <a:schemeClr val="bg1"/>
                </a:solidFill>
              </a:rPr>
              <a:t>How does it contribute to disc herniation and spondylolisthesis?</a:t>
            </a:r>
          </a:p>
        </p:txBody>
      </p:sp>
      <p:pic>
        <p:nvPicPr>
          <p:cNvPr id="6146" name="Picture 2">
            <a:extLst>
              <a:ext uri="{FF2B5EF4-FFF2-40B4-BE49-F238E27FC236}">
                <a16:creationId xmlns:a16="http://schemas.microsoft.com/office/drawing/2014/main" id="{4D7183A9-7034-4437-A0E9-F33A29F066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6723" y="1892369"/>
            <a:ext cx="799536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842D5-FF97-4BFE-B76C-64240B1B8C3F}"/>
              </a:ext>
            </a:extLst>
          </p:cNvPr>
          <p:cNvSpPr txBox="1"/>
          <p:nvPr/>
        </p:nvSpPr>
        <p:spPr>
          <a:xfrm>
            <a:off x="473885" y="2055730"/>
            <a:ext cx="3023528" cy="2862322"/>
          </a:xfrm>
          <a:prstGeom prst="rect">
            <a:avLst/>
          </a:prstGeom>
          <a:noFill/>
        </p:spPr>
        <p:txBody>
          <a:bodyPr wrap="square" rtlCol="0">
            <a:spAutoFit/>
          </a:bodyPr>
          <a:lstStyle/>
          <a:p>
            <a:r>
              <a:rPr lang="en-AU" dirty="0">
                <a:solidFill>
                  <a:schemeClr val="bg1"/>
                </a:solidFill>
              </a:rPr>
              <a:t>Key findings:</a:t>
            </a:r>
          </a:p>
          <a:p>
            <a:endParaRPr lang="en-AU" dirty="0">
              <a:solidFill>
                <a:schemeClr val="bg1"/>
              </a:solidFill>
            </a:endParaRPr>
          </a:p>
          <a:p>
            <a:pPr marL="285750" indent="-285750">
              <a:buFont typeface="Arial" panose="020B0604020202020204" pitchFamily="34" charset="0"/>
              <a:buChar char="•"/>
            </a:pPr>
            <a:r>
              <a:rPr lang="en-AU" dirty="0">
                <a:solidFill>
                  <a:schemeClr val="bg1"/>
                </a:solidFill>
              </a:rPr>
              <a:t>Those at risk of disc herniation and spondylolisthesis generally tend to have a higher:</a:t>
            </a:r>
          </a:p>
          <a:p>
            <a:pPr marL="742950" lvl="1" indent="-285750">
              <a:buFont typeface="Arial" panose="020B0604020202020204" pitchFamily="34" charset="0"/>
              <a:buChar char="•"/>
            </a:pPr>
            <a:r>
              <a:rPr lang="en-AU" dirty="0">
                <a:solidFill>
                  <a:schemeClr val="bg1"/>
                </a:solidFill>
              </a:rPr>
              <a:t>Pelvic incidence</a:t>
            </a:r>
          </a:p>
          <a:p>
            <a:pPr marL="742950" lvl="1" indent="-285750">
              <a:buFont typeface="Arial" panose="020B0604020202020204" pitchFamily="34" charset="0"/>
              <a:buChar char="•"/>
            </a:pPr>
            <a:r>
              <a:rPr lang="en-AU" dirty="0">
                <a:solidFill>
                  <a:schemeClr val="bg1"/>
                </a:solidFill>
              </a:rPr>
              <a:t>Pelvic tilt</a:t>
            </a:r>
          </a:p>
          <a:p>
            <a:pPr marL="742950" lvl="1" indent="-285750">
              <a:buFont typeface="Arial" panose="020B0604020202020204" pitchFamily="34" charset="0"/>
              <a:buChar char="•"/>
            </a:pPr>
            <a:r>
              <a:rPr lang="en-AU" dirty="0">
                <a:solidFill>
                  <a:schemeClr val="bg1"/>
                </a:solidFill>
              </a:rPr>
              <a:t>Lumbar lordosis angle</a:t>
            </a:r>
          </a:p>
          <a:p>
            <a:pPr marL="742950" lvl="1" indent="-285750">
              <a:buFont typeface="Arial" panose="020B0604020202020204" pitchFamily="34" charset="0"/>
              <a:buChar char="•"/>
            </a:pPr>
            <a:r>
              <a:rPr lang="en-AU" dirty="0">
                <a:solidFill>
                  <a:schemeClr val="bg1"/>
                </a:solidFill>
              </a:rPr>
              <a:t>Pelvic radius</a:t>
            </a:r>
          </a:p>
        </p:txBody>
      </p:sp>
    </p:spTree>
    <p:extLst>
      <p:ext uri="{BB962C8B-B14F-4D97-AF65-F5344CB8AC3E}">
        <p14:creationId xmlns:p14="http://schemas.microsoft.com/office/powerpoint/2010/main" val="296715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7823-A1CC-4C72-A2CC-C97499E735B7}"/>
              </a:ext>
            </a:extLst>
          </p:cNvPr>
          <p:cNvSpPr>
            <a:spLocks noGrp="1"/>
          </p:cNvSpPr>
          <p:nvPr>
            <p:ph type="title"/>
          </p:nvPr>
        </p:nvSpPr>
        <p:spPr/>
        <p:txBody>
          <a:bodyPr/>
          <a:lstStyle/>
          <a:p>
            <a:r>
              <a:rPr lang="en-US" dirty="0">
                <a:solidFill>
                  <a:schemeClr val="bg1"/>
                </a:solidFill>
              </a:rPr>
              <a:t>Modeling and Feature Importance</a:t>
            </a:r>
            <a:endParaRPr lang="en-AU" dirty="0">
              <a:solidFill>
                <a:schemeClr val="bg1"/>
              </a:solidFill>
            </a:endParaRPr>
          </a:p>
        </p:txBody>
      </p:sp>
      <p:pic>
        <p:nvPicPr>
          <p:cNvPr id="7172" name="Picture 4">
            <a:extLst>
              <a:ext uri="{FF2B5EF4-FFF2-40B4-BE49-F238E27FC236}">
                <a16:creationId xmlns:a16="http://schemas.microsoft.com/office/drawing/2014/main" id="{8680FA77-959B-448A-89D2-91F6176189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0539" y="1872346"/>
            <a:ext cx="6091873" cy="4351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DA19E3DF-3346-4ADD-BCF6-8936509FD871}"/>
              </a:ext>
            </a:extLst>
          </p:cNvPr>
          <p:cNvGraphicFramePr>
            <a:graphicFrameLocks noGrp="1"/>
          </p:cNvGraphicFramePr>
          <p:nvPr>
            <p:extLst>
              <p:ext uri="{D42A27DB-BD31-4B8C-83A1-F6EECF244321}">
                <p14:modId xmlns:p14="http://schemas.microsoft.com/office/powerpoint/2010/main" val="1655520368"/>
              </p:ext>
            </p:extLst>
          </p:nvPr>
        </p:nvGraphicFramePr>
        <p:xfrm>
          <a:off x="7078824" y="1872346"/>
          <a:ext cx="4615544" cy="3196490"/>
        </p:xfrm>
        <a:graphic>
          <a:graphicData uri="http://schemas.openxmlformats.org/drawingml/2006/table">
            <a:tbl>
              <a:tblPr>
                <a:tableStyleId>{5C22544A-7EE6-4342-B048-85BDC9FD1C3A}</a:tableStyleId>
              </a:tblPr>
              <a:tblGrid>
                <a:gridCol w="2053756">
                  <a:extLst>
                    <a:ext uri="{9D8B030D-6E8A-4147-A177-3AD203B41FA5}">
                      <a16:colId xmlns:a16="http://schemas.microsoft.com/office/drawing/2014/main" val="2539499335"/>
                    </a:ext>
                  </a:extLst>
                </a:gridCol>
                <a:gridCol w="1280894">
                  <a:extLst>
                    <a:ext uri="{9D8B030D-6E8A-4147-A177-3AD203B41FA5}">
                      <a16:colId xmlns:a16="http://schemas.microsoft.com/office/drawing/2014/main" val="879395799"/>
                    </a:ext>
                  </a:extLst>
                </a:gridCol>
                <a:gridCol w="1280894">
                  <a:extLst>
                    <a:ext uri="{9D8B030D-6E8A-4147-A177-3AD203B41FA5}">
                      <a16:colId xmlns:a16="http://schemas.microsoft.com/office/drawing/2014/main" val="2321306174"/>
                    </a:ext>
                  </a:extLst>
                </a:gridCol>
              </a:tblGrid>
              <a:tr h="611416">
                <a:tc>
                  <a:txBody>
                    <a:bodyPr/>
                    <a:lstStyle/>
                    <a:p>
                      <a:pPr algn="ctr" fontAlgn="b"/>
                      <a:r>
                        <a:rPr lang="en-AU" sz="2000" b="1" u="none" strike="noStrike" dirty="0">
                          <a:solidFill>
                            <a:schemeClr val="bg1"/>
                          </a:solidFill>
                          <a:effectLst/>
                        </a:rPr>
                        <a:t>Model</a:t>
                      </a:r>
                      <a:endParaRPr lang="en-AU" sz="2000" b="1" i="0" u="none" strike="noStrike" dirty="0">
                        <a:solidFill>
                          <a:schemeClr val="bg1"/>
                        </a:solidFill>
                        <a:effectLst/>
                        <a:latin typeface="Calibri" panose="020F0502020204030204" pitchFamily="34" charset="0"/>
                      </a:endParaRPr>
                    </a:p>
                  </a:txBody>
                  <a:tcPr marL="9525" marR="9525" marT="9525" marB="0" anchor="ctr">
                    <a:solidFill>
                      <a:srgbClr val="00B0F0"/>
                    </a:solidFill>
                  </a:tcPr>
                </a:tc>
                <a:tc>
                  <a:txBody>
                    <a:bodyPr/>
                    <a:lstStyle/>
                    <a:p>
                      <a:pPr algn="ctr" fontAlgn="b"/>
                      <a:r>
                        <a:rPr lang="en-AU" sz="2000" b="1" u="none" strike="noStrike" dirty="0">
                          <a:solidFill>
                            <a:schemeClr val="bg1"/>
                          </a:solidFill>
                          <a:effectLst/>
                        </a:rPr>
                        <a:t>Accuracy</a:t>
                      </a:r>
                      <a:endParaRPr lang="en-AU" sz="2000" b="1" i="0" u="none" strike="noStrike" dirty="0">
                        <a:solidFill>
                          <a:schemeClr val="bg1"/>
                        </a:solidFill>
                        <a:effectLst/>
                        <a:latin typeface="Calibri" panose="020F0502020204030204" pitchFamily="34" charset="0"/>
                      </a:endParaRPr>
                    </a:p>
                  </a:txBody>
                  <a:tcPr marL="9525" marR="9525" marT="9525" marB="0" anchor="ctr">
                    <a:solidFill>
                      <a:srgbClr val="00B0F0"/>
                    </a:solidFill>
                  </a:tcPr>
                </a:tc>
                <a:tc>
                  <a:txBody>
                    <a:bodyPr/>
                    <a:lstStyle/>
                    <a:p>
                      <a:pPr algn="ctr" fontAlgn="b"/>
                      <a:r>
                        <a:rPr lang="en-US" sz="2000" b="1" i="0" u="none" strike="noStrike" dirty="0">
                          <a:solidFill>
                            <a:schemeClr val="bg1"/>
                          </a:solidFill>
                          <a:effectLst/>
                          <a:latin typeface="Calibri" panose="020F0502020204030204" pitchFamily="34" charset="0"/>
                        </a:rPr>
                        <a:t>After Cross- validation</a:t>
                      </a:r>
                      <a:endParaRPr lang="en-AU" sz="2000" b="1" i="0" u="none" strike="noStrike" dirty="0">
                        <a:solidFill>
                          <a:schemeClr val="bg1"/>
                        </a:solidFill>
                        <a:effectLst/>
                        <a:latin typeface="Calibri" panose="020F0502020204030204" pitchFamily="34" charset="0"/>
                      </a:endParaRPr>
                    </a:p>
                  </a:txBody>
                  <a:tcPr marL="9525" marR="9525" marT="9525" marB="0" anchor="ctr">
                    <a:solidFill>
                      <a:srgbClr val="00B0F0"/>
                    </a:solidFill>
                  </a:tcPr>
                </a:tc>
                <a:extLst>
                  <a:ext uri="{0D108BD9-81ED-4DB2-BD59-A6C34878D82A}">
                    <a16:rowId xmlns:a16="http://schemas.microsoft.com/office/drawing/2014/main" val="2541647646"/>
                  </a:ext>
                </a:extLst>
              </a:tr>
              <a:tr h="611416">
                <a:tc>
                  <a:txBody>
                    <a:bodyPr/>
                    <a:lstStyle/>
                    <a:p>
                      <a:pPr algn="ctr" fontAlgn="b"/>
                      <a:r>
                        <a:rPr lang="en-US" sz="2000" b="0" i="0" u="none" strike="noStrike" dirty="0">
                          <a:solidFill>
                            <a:srgbClr val="000000"/>
                          </a:solidFill>
                          <a:effectLst/>
                          <a:latin typeface="Calibri" panose="020F0502020204030204" pitchFamily="34" charset="0"/>
                        </a:rPr>
                        <a:t>Support Vector Machine</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0.74</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0.74</a:t>
                      </a:r>
                      <a:endParaRPr lang="en-AU"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13321571"/>
                  </a:ext>
                </a:extLst>
              </a:tr>
              <a:tr h="611416">
                <a:tc>
                  <a:txBody>
                    <a:bodyPr/>
                    <a:lstStyle/>
                    <a:p>
                      <a:pPr algn="ctr" fontAlgn="b"/>
                      <a:r>
                        <a:rPr lang="en-US" sz="2000" b="0" i="0" u="none" strike="noStrike" dirty="0">
                          <a:solidFill>
                            <a:srgbClr val="000000"/>
                          </a:solidFill>
                          <a:effectLst/>
                          <a:latin typeface="Calibri" panose="020F0502020204030204" pitchFamily="34" charset="0"/>
                        </a:rPr>
                        <a:t>Gradient Boosting</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0.78</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0.73</a:t>
                      </a:r>
                      <a:endParaRPr lang="en-AU"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42697674"/>
                  </a:ext>
                </a:extLst>
              </a:tr>
              <a:tr h="611416">
                <a:tc>
                  <a:txBody>
                    <a:bodyPr/>
                    <a:lstStyle/>
                    <a:p>
                      <a:pPr algn="ctr" fontAlgn="b"/>
                      <a:r>
                        <a:rPr lang="en-AU" sz="2000" u="none" strike="noStrike" dirty="0">
                          <a:effectLst/>
                        </a:rPr>
                        <a:t>Random Forest</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2000" u="none" strike="noStrike" dirty="0">
                          <a:effectLst/>
                        </a:rPr>
                        <a:t>0.83</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0.74</a:t>
                      </a:r>
                      <a:endParaRPr lang="en-AU"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59921244"/>
                  </a:ext>
                </a:extLst>
              </a:tr>
              <a:tr h="735408">
                <a:tc>
                  <a:txBody>
                    <a:bodyPr/>
                    <a:lstStyle/>
                    <a:p>
                      <a:pPr algn="ctr" fontAlgn="b"/>
                      <a:r>
                        <a:rPr lang="en-AU" sz="2000" u="none" strike="noStrike" dirty="0">
                          <a:effectLst/>
                        </a:rPr>
                        <a:t>Logistic Regression</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AU" sz="2000" u="none" strike="noStrike" dirty="0">
                          <a:effectLst/>
                        </a:rPr>
                        <a:t>0.87</a:t>
                      </a:r>
                      <a:endParaRPr lang="en-AU"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0.78</a:t>
                      </a:r>
                      <a:endParaRPr lang="en-AU"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5119248"/>
                  </a:ext>
                </a:extLst>
              </a:tr>
            </a:tbl>
          </a:graphicData>
        </a:graphic>
      </p:graphicFrame>
    </p:spTree>
    <p:extLst>
      <p:ext uri="{BB962C8B-B14F-4D97-AF65-F5344CB8AC3E}">
        <p14:creationId xmlns:p14="http://schemas.microsoft.com/office/powerpoint/2010/main" val="23638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E9A4454-C6A5-40F7-A520-0E3B295C82B7}"/>
              </a:ext>
            </a:extLst>
          </p:cNvPr>
          <p:cNvSpPr>
            <a:spLocks noGrp="1"/>
          </p:cNvSpPr>
          <p:nvPr>
            <p:ph type="ctrTitle"/>
          </p:nvPr>
        </p:nvSpPr>
        <p:spPr>
          <a:xfrm>
            <a:off x="8346959" y="1007841"/>
            <a:ext cx="3322317" cy="1311437"/>
          </a:xfrm>
        </p:spPr>
        <p:txBody>
          <a:bodyPr anchor="b">
            <a:normAutofit/>
          </a:bodyPr>
          <a:lstStyle/>
          <a:p>
            <a:pPr algn="l"/>
            <a:r>
              <a:rPr lang="en-US" sz="4400" dirty="0"/>
              <a:t>How can we use this?</a:t>
            </a:r>
            <a:endParaRPr lang="en-AU" sz="4400" dirty="0"/>
          </a:p>
        </p:txBody>
      </p:sp>
      <p:sp>
        <p:nvSpPr>
          <p:cNvPr id="3" name="Subtitle 2">
            <a:extLst>
              <a:ext uri="{FF2B5EF4-FFF2-40B4-BE49-F238E27FC236}">
                <a16:creationId xmlns:a16="http://schemas.microsoft.com/office/drawing/2014/main" id="{0A8355F2-1A8D-475F-AABA-A51A25B2279E}"/>
              </a:ext>
            </a:extLst>
          </p:cNvPr>
          <p:cNvSpPr>
            <a:spLocks noGrp="1"/>
          </p:cNvSpPr>
          <p:nvPr>
            <p:ph type="subTitle" idx="1"/>
          </p:nvPr>
        </p:nvSpPr>
        <p:spPr>
          <a:xfrm>
            <a:off x="8153401" y="2716502"/>
            <a:ext cx="3322316" cy="2923722"/>
          </a:xfrm>
        </p:spPr>
        <p:txBody>
          <a:bodyPr anchor="t">
            <a:normAutofit/>
          </a:bodyPr>
          <a:lstStyle/>
          <a:p>
            <a:pPr marL="342900" indent="-342900" algn="l">
              <a:buFont typeface="Arial" panose="020B0604020202020204" pitchFamily="34" charset="0"/>
              <a:buChar char="•"/>
            </a:pPr>
            <a:r>
              <a:rPr lang="en-US" sz="1800" dirty="0"/>
              <a:t>Once imaging data is obtained, modelling is used to identify patients at risk of disc herniation and spondylolisthesis</a:t>
            </a:r>
          </a:p>
          <a:p>
            <a:pPr marL="342900" indent="-342900" algn="l">
              <a:buFont typeface="Arial" panose="020B0604020202020204" pitchFamily="34" charset="0"/>
              <a:buChar char="•"/>
            </a:pPr>
            <a:r>
              <a:rPr lang="en-US" sz="1800" dirty="0"/>
              <a:t>Those at risk can then be referred to the appropriate healthcare provider to optimize health outcomes</a:t>
            </a:r>
            <a:endParaRPr lang="en-AU" sz="1800" dirty="0"/>
          </a:p>
        </p:txBody>
      </p:sp>
      <p:pic>
        <p:nvPicPr>
          <p:cNvPr id="8194" name="Picture 2" descr="How Does a Lung X-ray Work? | Inogen">
            <a:extLst>
              <a:ext uri="{FF2B5EF4-FFF2-40B4-BE49-F238E27FC236}">
                <a16:creationId xmlns:a16="http://schemas.microsoft.com/office/drawing/2014/main" id="{CAA52B60-06CC-4BD2-A397-F847F2883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298" b="9091"/>
          <a:stretch/>
        </p:blipFill>
        <p:spPr bwMode="auto">
          <a:xfrm>
            <a:off x="716280" y="882907"/>
            <a:ext cx="6436548" cy="5092186"/>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68086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AI for Healthcare">
            <a:extLst>
              <a:ext uri="{FF2B5EF4-FFF2-40B4-BE49-F238E27FC236}">
                <a16:creationId xmlns:a16="http://schemas.microsoft.com/office/drawing/2014/main" id="{03899CB6-4406-4F9A-96C7-F4590070E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 r="23148" b="543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6D23BB-7526-4A32-83B8-AD75429D63DF}"/>
              </a:ext>
            </a:extLst>
          </p:cNvPr>
          <p:cNvSpPr>
            <a:spLocks noGrp="1"/>
          </p:cNvSpPr>
          <p:nvPr>
            <p:ph type="title"/>
          </p:nvPr>
        </p:nvSpPr>
        <p:spPr>
          <a:xfrm>
            <a:off x="371094" y="1161288"/>
            <a:ext cx="3438144" cy="1124712"/>
          </a:xfrm>
        </p:spPr>
        <p:txBody>
          <a:bodyPr anchor="b">
            <a:normAutofit/>
          </a:bodyPr>
          <a:lstStyle/>
          <a:p>
            <a:r>
              <a:rPr lang="en-US" sz="2400"/>
              <a:t>Future Recommendations and Conclusion</a:t>
            </a:r>
            <a:endParaRPr lang="en-AU" sz="2400"/>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59B7C02-DB97-4A90-A6D7-55A54FA71390}"/>
              </a:ext>
            </a:extLst>
          </p:cNvPr>
          <p:cNvSpPr>
            <a:spLocks noGrp="1"/>
          </p:cNvSpPr>
          <p:nvPr>
            <p:ph idx="1"/>
          </p:nvPr>
        </p:nvSpPr>
        <p:spPr>
          <a:xfrm>
            <a:off x="371092" y="2718053"/>
            <a:ext cx="5077985" cy="3839695"/>
          </a:xfrm>
        </p:spPr>
        <p:txBody>
          <a:bodyPr anchor="t">
            <a:normAutofit/>
          </a:bodyPr>
          <a:lstStyle/>
          <a:p>
            <a:r>
              <a:rPr lang="en-US" sz="1600" dirty="0"/>
              <a:t>By having the confidence to refer to the right treatment at the right time</a:t>
            </a:r>
          </a:p>
          <a:p>
            <a:pPr lvl="1"/>
            <a:r>
              <a:rPr lang="en-US" sz="1600" dirty="0"/>
              <a:t>Significantly offset the financial burden on our public health systems</a:t>
            </a:r>
          </a:p>
          <a:p>
            <a:pPr lvl="1"/>
            <a:r>
              <a:rPr lang="en-US" sz="1600" dirty="0"/>
              <a:t>Physiotherapy can reduce financial loss by up to 6x compared to government standards</a:t>
            </a:r>
          </a:p>
          <a:p>
            <a:r>
              <a:rPr lang="en-AU" sz="1600" dirty="0"/>
              <a:t>Further improvements and ideas</a:t>
            </a:r>
          </a:p>
          <a:p>
            <a:pPr lvl="1"/>
            <a:r>
              <a:rPr lang="en-AU" sz="1600" dirty="0"/>
              <a:t>Collect more observational data with additional variables</a:t>
            </a:r>
          </a:p>
          <a:p>
            <a:r>
              <a:rPr lang="en-AU" sz="1600" dirty="0"/>
              <a:t>Limitations</a:t>
            </a:r>
          </a:p>
          <a:p>
            <a:pPr lvl="1"/>
            <a:r>
              <a:rPr lang="en-AU" sz="1600" dirty="0"/>
              <a:t>Requires X-ray imaging that needs measurement </a:t>
            </a:r>
          </a:p>
          <a:p>
            <a:pPr lvl="1"/>
            <a:r>
              <a:rPr lang="en-AU" sz="1600" dirty="0"/>
              <a:t>Look into computer vision technology to automate this process</a:t>
            </a:r>
          </a:p>
        </p:txBody>
      </p:sp>
    </p:spTree>
    <p:extLst>
      <p:ext uri="{BB962C8B-B14F-4D97-AF65-F5344CB8AC3E}">
        <p14:creationId xmlns:p14="http://schemas.microsoft.com/office/powerpoint/2010/main" val="370931983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Top medical device companies are investing in artificial intelligence">
            <a:extLst>
              <a:ext uri="{FF2B5EF4-FFF2-40B4-BE49-F238E27FC236}">
                <a16:creationId xmlns:a16="http://schemas.microsoft.com/office/drawing/2014/main" id="{A59DFF3C-B496-4AF6-AF8A-5791C96F21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648" r="1071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C53FEE-24C9-4F2E-BBA0-7D42FE8C20A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7380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suit smiling&#10;&#10;Description automatically generated with low confidence">
            <a:extLst>
              <a:ext uri="{FF2B5EF4-FFF2-40B4-BE49-F238E27FC236}">
                <a16:creationId xmlns:a16="http://schemas.microsoft.com/office/drawing/2014/main" id="{8A77E922-2C53-434E-A577-48AC7A1F6634}"/>
              </a:ext>
            </a:extLst>
          </p:cNvPr>
          <p:cNvPicPr>
            <a:picLocks noChangeAspect="1"/>
          </p:cNvPicPr>
          <p:nvPr/>
        </p:nvPicPr>
        <p:blipFill rotWithShape="1">
          <a:blip r:embed="rId2">
            <a:extLst>
              <a:ext uri="{28A0092B-C50C-407E-A947-70E740481C1C}">
                <a14:useLocalDpi xmlns:a14="http://schemas.microsoft.com/office/drawing/2010/main" val="0"/>
              </a:ext>
            </a:extLst>
          </a:blip>
          <a:srcRect r="2" b="3637"/>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15" name="Freeform: Shape 1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Shape 1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ABEE69-4D35-489A-9329-673E328E4111}"/>
              </a:ext>
            </a:extLst>
          </p:cNvPr>
          <p:cNvSpPr>
            <a:spLocks noGrp="1"/>
          </p:cNvSpPr>
          <p:nvPr>
            <p:ph type="title"/>
          </p:nvPr>
        </p:nvSpPr>
        <p:spPr>
          <a:xfrm>
            <a:off x="804673" y="1396289"/>
            <a:ext cx="4782458" cy="1325563"/>
          </a:xfrm>
        </p:spPr>
        <p:txBody>
          <a:bodyPr vert="horz" lIns="91440" tIns="45720" rIns="91440" bIns="45720" rtlCol="0">
            <a:normAutofit/>
          </a:bodyPr>
          <a:lstStyle/>
          <a:p>
            <a:r>
              <a:rPr lang="en-US" dirty="0"/>
              <a:t>Peter Le</a:t>
            </a:r>
          </a:p>
        </p:txBody>
      </p:sp>
      <p:sp>
        <p:nvSpPr>
          <p:cNvPr id="3" name="Content Placeholder 2">
            <a:extLst>
              <a:ext uri="{FF2B5EF4-FFF2-40B4-BE49-F238E27FC236}">
                <a16:creationId xmlns:a16="http://schemas.microsoft.com/office/drawing/2014/main" id="{22A450FB-4134-41E6-9CB7-493F7FBC6B6B}"/>
              </a:ext>
            </a:extLst>
          </p:cNvPr>
          <p:cNvSpPr>
            <a:spLocks noGrp="1"/>
          </p:cNvSpPr>
          <p:nvPr>
            <p:ph idx="1"/>
          </p:nvPr>
        </p:nvSpPr>
        <p:spPr>
          <a:xfrm>
            <a:off x="573816" y="2525486"/>
            <a:ext cx="5013314" cy="3528180"/>
          </a:xfrm>
        </p:spPr>
        <p:txBody>
          <a:bodyPr vert="horz" lIns="91440" tIns="45720" rIns="91440" bIns="45720" rtlCol="0" anchor="t">
            <a:normAutofit fontScale="77500" lnSpcReduction="20000"/>
          </a:bodyPr>
          <a:lstStyle/>
          <a:p>
            <a:pPr marL="0" indent="0">
              <a:buNone/>
            </a:pPr>
            <a:r>
              <a:rPr lang="en-US" sz="2000" i="1" dirty="0">
                <a:solidFill>
                  <a:schemeClr val="accent4"/>
                </a:solidFill>
              </a:rPr>
              <a:t>Data scientist, Medical scientist, Chiropractor</a:t>
            </a:r>
          </a:p>
          <a:p>
            <a:pPr marL="0" indent="0">
              <a:buNone/>
            </a:pPr>
            <a:r>
              <a:rPr lang="en-US" sz="2000" dirty="0"/>
              <a:t>Education:</a:t>
            </a:r>
          </a:p>
          <a:p>
            <a:r>
              <a:rPr lang="en-US" sz="2000" dirty="0"/>
              <a:t>Master’s degree in Chiropractic</a:t>
            </a:r>
          </a:p>
          <a:p>
            <a:r>
              <a:rPr lang="en-US" sz="2000" dirty="0"/>
              <a:t>Bachelor’s degree in Chiropractic Science</a:t>
            </a:r>
          </a:p>
          <a:p>
            <a:r>
              <a:rPr lang="en-US" sz="2000" dirty="0"/>
              <a:t>Bachelor’s degree of Medical Science</a:t>
            </a:r>
            <a:br>
              <a:rPr lang="en-US" sz="2000" dirty="0"/>
            </a:br>
            <a:endParaRPr lang="en-US" sz="2000" dirty="0"/>
          </a:p>
          <a:p>
            <a:pPr marL="0" indent="0">
              <a:buNone/>
            </a:pPr>
            <a:r>
              <a:rPr lang="en-US" sz="2000" dirty="0"/>
              <a:t>Main area of Interest and experience:</a:t>
            </a:r>
          </a:p>
          <a:p>
            <a:r>
              <a:rPr lang="en-US" sz="2000" dirty="0"/>
              <a:t>Experienced clinical practitioner specializing in clinical diagnosis, treatment, and prevention strategies of spinal biomechanical disorders</a:t>
            </a:r>
          </a:p>
          <a:p>
            <a:r>
              <a:rPr lang="en-US" sz="2000" dirty="0"/>
              <a:t>Previous research into effectiveness of shoulder </a:t>
            </a:r>
            <a:r>
              <a:rPr lang="en-US" sz="2000" dirty="0" err="1"/>
              <a:t>orthopaedic</a:t>
            </a:r>
            <a:r>
              <a:rPr lang="en-US" sz="2000" dirty="0"/>
              <a:t> testing</a:t>
            </a:r>
          </a:p>
          <a:p>
            <a:r>
              <a:rPr lang="en-US" sz="2000" dirty="0"/>
              <a:t>Passionate in increasing awareness and utilization of allied health services</a:t>
            </a:r>
          </a:p>
          <a:p>
            <a:endParaRPr lang="en-US" sz="1800" dirty="0"/>
          </a:p>
        </p:txBody>
      </p:sp>
    </p:spTree>
    <p:extLst>
      <p:ext uri="{BB962C8B-B14F-4D97-AF65-F5344CB8AC3E}">
        <p14:creationId xmlns:p14="http://schemas.microsoft.com/office/powerpoint/2010/main" val="2002230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key chain on a keyboard&#10;&#10;Description automatically generated with low confidence">
            <a:extLst>
              <a:ext uri="{FF2B5EF4-FFF2-40B4-BE49-F238E27FC236}">
                <a16:creationId xmlns:a16="http://schemas.microsoft.com/office/drawing/2014/main" id="{39D83B1F-95E2-44AC-A15C-3C76B1E22E56}"/>
              </a:ext>
            </a:extLst>
          </p:cNvPr>
          <p:cNvPicPr>
            <a:picLocks noChangeAspect="1"/>
          </p:cNvPicPr>
          <p:nvPr/>
        </p:nvPicPr>
        <p:blipFill rotWithShape="1">
          <a:blip r:embed="rId3">
            <a:alphaModFix amt="35000"/>
          </a:blip>
          <a:srcRect t="155" b="15575"/>
          <a:stretch/>
        </p:blipFill>
        <p:spPr>
          <a:xfrm>
            <a:off x="20" y="1"/>
            <a:ext cx="12191980" cy="6857999"/>
          </a:xfrm>
          <a:prstGeom prst="rect">
            <a:avLst/>
          </a:prstGeom>
        </p:spPr>
      </p:pic>
      <p:sp>
        <p:nvSpPr>
          <p:cNvPr id="2" name="Title 1">
            <a:extLst>
              <a:ext uri="{FF2B5EF4-FFF2-40B4-BE49-F238E27FC236}">
                <a16:creationId xmlns:a16="http://schemas.microsoft.com/office/drawing/2014/main" id="{70BD6DDD-777D-489D-B653-9DBF2EAAB11A}"/>
              </a:ext>
            </a:extLst>
          </p:cNvPr>
          <p:cNvSpPr>
            <a:spLocks noGrp="1"/>
          </p:cNvSpPr>
          <p:nvPr>
            <p:ph type="title"/>
          </p:nvPr>
        </p:nvSpPr>
        <p:spPr>
          <a:xfrm>
            <a:off x="838201" y="1065862"/>
            <a:ext cx="3313164" cy="4726276"/>
          </a:xfrm>
        </p:spPr>
        <p:txBody>
          <a:bodyPr>
            <a:normAutofit/>
          </a:bodyPr>
          <a:lstStyle/>
          <a:p>
            <a:pPr algn="r"/>
            <a:r>
              <a:rPr lang="en-AU" sz="4000" dirty="0">
                <a:solidFill>
                  <a:srgbClr val="FFFFFF"/>
                </a:solidFill>
              </a:rPr>
              <a:t>It’s more than just a heavy load on the back</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72601D-BF82-4017-B34C-022D6A13EEF0}"/>
              </a:ext>
            </a:extLst>
          </p:cNvPr>
          <p:cNvSpPr>
            <a:spLocks noGrp="1"/>
          </p:cNvSpPr>
          <p:nvPr>
            <p:ph idx="1"/>
          </p:nvPr>
        </p:nvSpPr>
        <p:spPr>
          <a:xfrm>
            <a:off x="5155379" y="1065862"/>
            <a:ext cx="5744685" cy="4726276"/>
          </a:xfrm>
        </p:spPr>
        <p:txBody>
          <a:bodyPr anchor="ctr">
            <a:normAutofit/>
          </a:bodyPr>
          <a:lstStyle/>
          <a:p>
            <a:r>
              <a:rPr lang="en-AU" sz="2000" dirty="0">
                <a:solidFill>
                  <a:schemeClr val="accent4"/>
                </a:solidFill>
              </a:rPr>
              <a:t>Lower back pain is the leading cause of disability globally</a:t>
            </a:r>
          </a:p>
          <a:p>
            <a:pPr lvl="1"/>
            <a:r>
              <a:rPr lang="en-AU" sz="2000" dirty="0">
                <a:solidFill>
                  <a:srgbClr val="FFFFFF"/>
                </a:solidFill>
              </a:rPr>
              <a:t>It is rapidly increasing to increase due to ageing and obesity</a:t>
            </a:r>
          </a:p>
          <a:p>
            <a:r>
              <a:rPr lang="en-AU" sz="2000" dirty="0">
                <a:solidFill>
                  <a:srgbClr val="FFFFFF"/>
                </a:solidFill>
              </a:rPr>
              <a:t>It reduces Australia’s GDP by $3.2 billion per year</a:t>
            </a:r>
          </a:p>
          <a:p>
            <a:pPr lvl="1"/>
            <a:r>
              <a:rPr lang="en-AU" sz="2000" dirty="0">
                <a:solidFill>
                  <a:srgbClr val="FFFFFF"/>
                </a:solidFill>
              </a:rPr>
              <a:t>The number one condition keeping older Australians out of work</a:t>
            </a:r>
          </a:p>
          <a:p>
            <a:r>
              <a:rPr lang="en-AU" sz="2000" dirty="0">
                <a:solidFill>
                  <a:srgbClr val="FFFFFF"/>
                </a:solidFill>
              </a:rPr>
              <a:t>Australia spends over $4.8 billion per year on LBP management </a:t>
            </a:r>
          </a:p>
          <a:p>
            <a:endParaRPr lang="en-AU" sz="2000" dirty="0">
              <a:solidFill>
                <a:srgbClr val="FFFFFF"/>
              </a:solidFill>
            </a:endParaRPr>
          </a:p>
        </p:txBody>
      </p:sp>
      <p:sp>
        <p:nvSpPr>
          <p:cNvPr id="5" name="TextBox 4">
            <a:extLst>
              <a:ext uri="{FF2B5EF4-FFF2-40B4-BE49-F238E27FC236}">
                <a16:creationId xmlns:a16="http://schemas.microsoft.com/office/drawing/2014/main" id="{E57915F6-B33C-40EF-9A84-FE45BA73C62C}"/>
              </a:ext>
            </a:extLst>
          </p:cNvPr>
          <p:cNvSpPr txBox="1"/>
          <p:nvPr/>
        </p:nvSpPr>
        <p:spPr>
          <a:xfrm>
            <a:off x="6345382" y="5955737"/>
            <a:ext cx="4925572" cy="738664"/>
          </a:xfrm>
          <a:prstGeom prst="rect">
            <a:avLst/>
          </a:prstGeom>
          <a:noFill/>
        </p:spPr>
        <p:txBody>
          <a:bodyPr wrap="square" rtlCol="0">
            <a:spAutoFit/>
          </a:bodyPr>
          <a:lstStyle/>
          <a:p>
            <a:r>
              <a:rPr lang="en-AU" sz="1400" dirty="0"/>
              <a:t>https://www.monash.edu/medicine/news/latest/2018-articles/global-burden-of-low-back-pain-a-consequence-of-medical-negligence-and-misinformation</a:t>
            </a:r>
          </a:p>
        </p:txBody>
      </p:sp>
    </p:spTree>
    <p:extLst>
      <p:ext uri="{BB962C8B-B14F-4D97-AF65-F5344CB8AC3E}">
        <p14:creationId xmlns:p14="http://schemas.microsoft.com/office/powerpoint/2010/main" val="8150382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1C8B54-FE88-4D84-99A0-B98799C5479B}"/>
              </a:ext>
            </a:extLst>
          </p:cNvPr>
          <p:cNvPicPr>
            <a:picLocks noChangeAspect="1"/>
          </p:cNvPicPr>
          <p:nvPr/>
        </p:nvPicPr>
        <p:blipFill rotWithShape="1">
          <a:blip r:embed="rId2"/>
          <a:srcRect l="18669" t="9091" r="16400"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ED9052-9823-4F7D-B78A-A600FF8B5331}"/>
              </a:ext>
            </a:extLst>
          </p:cNvPr>
          <p:cNvSpPr>
            <a:spLocks noGrp="1"/>
          </p:cNvSpPr>
          <p:nvPr>
            <p:ph type="title"/>
          </p:nvPr>
        </p:nvSpPr>
        <p:spPr>
          <a:xfrm>
            <a:off x="371094" y="1161288"/>
            <a:ext cx="3438144" cy="1124712"/>
          </a:xfrm>
        </p:spPr>
        <p:txBody>
          <a:bodyPr anchor="b">
            <a:normAutofit/>
          </a:bodyPr>
          <a:lstStyle/>
          <a:p>
            <a:r>
              <a:rPr lang="en-AU" sz="2800" dirty="0"/>
              <a:t>What are we going wrong?</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495777-3624-4065-A2BD-C42B76A33E1D}"/>
              </a:ext>
            </a:extLst>
          </p:cNvPr>
          <p:cNvSpPr>
            <a:spLocks noGrp="1"/>
          </p:cNvSpPr>
          <p:nvPr>
            <p:ph idx="1"/>
          </p:nvPr>
        </p:nvSpPr>
        <p:spPr>
          <a:xfrm>
            <a:off x="371094" y="2718054"/>
            <a:ext cx="3438906" cy="3207258"/>
          </a:xfrm>
        </p:spPr>
        <p:txBody>
          <a:bodyPr anchor="t">
            <a:normAutofit/>
          </a:bodyPr>
          <a:lstStyle/>
          <a:p>
            <a:r>
              <a:rPr lang="en-AU" sz="1400" i="1" dirty="0">
                <a:solidFill>
                  <a:schemeClr val="accent4"/>
                </a:solidFill>
              </a:rPr>
              <a:t>“The challenge is getting the right care at the right time”</a:t>
            </a:r>
          </a:p>
          <a:p>
            <a:r>
              <a:rPr lang="en-AU" sz="1400" dirty="0"/>
              <a:t>LBP is poorly understood and mismanaged medically</a:t>
            </a:r>
          </a:p>
          <a:p>
            <a:r>
              <a:rPr lang="en-AU" sz="1400" dirty="0"/>
              <a:t>Waste of financial and medical resources</a:t>
            </a:r>
          </a:p>
          <a:p>
            <a:r>
              <a:rPr lang="en-AU" sz="1400" dirty="0"/>
              <a:t>Most research is focused on:</a:t>
            </a:r>
          </a:p>
          <a:p>
            <a:pPr lvl="1"/>
            <a:r>
              <a:rPr lang="en-AU" sz="1400" dirty="0"/>
              <a:t>Measuring the efficacy of specific treatment modalities</a:t>
            </a:r>
          </a:p>
          <a:p>
            <a:pPr lvl="1"/>
            <a:r>
              <a:rPr lang="en-AU" sz="1400" dirty="0"/>
              <a:t>Diagnostics using expensive imaging technology which may not be financially justified </a:t>
            </a:r>
          </a:p>
        </p:txBody>
      </p:sp>
      <p:sp>
        <p:nvSpPr>
          <p:cNvPr id="10" name="TextBox 9">
            <a:extLst>
              <a:ext uri="{FF2B5EF4-FFF2-40B4-BE49-F238E27FC236}">
                <a16:creationId xmlns:a16="http://schemas.microsoft.com/office/drawing/2014/main" id="{BA5C1FEB-D460-4C4C-910E-6F043AFAF34E}"/>
              </a:ext>
            </a:extLst>
          </p:cNvPr>
          <p:cNvSpPr txBox="1"/>
          <p:nvPr/>
        </p:nvSpPr>
        <p:spPr>
          <a:xfrm>
            <a:off x="371094" y="5872305"/>
            <a:ext cx="4925572" cy="738664"/>
          </a:xfrm>
          <a:prstGeom prst="rect">
            <a:avLst/>
          </a:prstGeom>
          <a:noFill/>
        </p:spPr>
        <p:txBody>
          <a:bodyPr wrap="square" rtlCol="0">
            <a:spAutoFit/>
          </a:bodyPr>
          <a:lstStyle/>
          <a:p>
            <a:r>
              <a:rPr lang="en-AU" sz="1400" dirty="0"/>
              <a:t>https://www.monash.edu/medicine/news/latest/2018-articles/global-burden-of-low-back-pain-a-consequence-of-medical-negligence-and-misinformation</a:t>
            </a:r>
          </a:p>
        </p:txBody>
      </p:sp>
    </p:spTree>
    <p:extLst>
      <p:ext uri="{BB962C8B-B14F-4D97-AF65-F5344CB8AC3E}">
        <p14:creationId xmlns:p14="http://schemas.microsoft.com/office/powerpoint/2010/main" val="38717029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oup of people standing in a room&#10;&#10;Description automatically generated with medium confidence">
            <a:extLst>
              <a:ext uri="{FF2B5EF4-FFF2-40B4-BE49-F238E27FC236}">
                <a16:creationId xmlns:a16="http://schemas.microsoft.com/office/drawing/2014/main" id="{3D0D00E1-68C0-4DB0-BB86-6BDC920815D1}"/>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2782A10-C837-4AC5-9B7D-E247E453809B}"/>
              </a:ext>
            </a:extLst>
          </p:cNvPr>
          <p:cNvSpPr>
            <a:spLocks noGrp="1"/>
          </p:cNvSpPr>
          <p:nvPr>
            <p:ph type="title"/>
          </p:nvPr>
        </p:nvSpPr>
        <p:spPr>
          <a:xfrm>
            <a:off x="838200" y="963877"/>
            <a:ext cx="3494362" cy="4930246"/>
          </a:xfrm>
        </p:spPr>
        <p:txBody>
          <a:bodyPr>
            <a:normAutofit/>
          </a:bodyPr>
          <a:lstStyle/>
          <a:p>
            <a:pPr algn="r"/>
            <a:r>
              <a:rPr lang="en-AU" dirty="0">
                <a:solidFill>
                  <a:schemeClr val="bg1"/>
                </a:solidFill>
              </a:rPr>
              <a:t>We need you</a:t>
            </a: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DB249A-7AF4-4E95-8568-5958EFCC6956}"/>
              </a:ext>
            </a:extLst>
          </p:cNvPr>
          <p:cNvSpPr>
            <a:spLocks noGrp="1"/>
          </p:cNvSpPr>
          <p:nvPr>
            <p:ph idx="1"/>
          </p:nvPr>
        </p:nvSpPr>
        <p:spPr>
          <a:xfrm>
            <a:off x="4976031" y="963877"/>
            <a:ext cx="6377769" cy="4930246"/>
          </a:xfrm>
        </p:spPr>
        <p:txBody>
          <a:bodyPr anchor="ctr">
            <a:normAutofit/>
          </a:bodyPr>
          <a:lstStyle/>
          <a:p>
            <a:r>
              <a:rPr lang="en-AU" sz="2000" dirty="0">
                <a:solidFill>
                  <a:schemeClr val="accent4"/>
                </a:solidFill>
              </a:rPr>
              <a:t>Medical doctors</a:t>
            </a:r>
          </a:p>
          <a:p>
            <a:pPr lvl="1"/>
            <a:r>
              <a:rPr lang="en-AU" sz="2000" dirty="0">
                <a:solidFill>
                  <a:schemeClr val="bg1"/>
                </a:solidFill>
              </a:rPr>
              <a:t>Free resources and improve patient outcome by referring to more specialised healthcare professionals</a:t>
            </a:r>
          </a:p>
          <a:p>
            <a:r>
              <a:rPr lang="en-AU" sz="2000" dirty="0">
                <a:solidFill>
                  <a:schemeClr val="accent4"/>
                </a:solidFill>
              </a:rPr>
              <a:t>Health insurance companies</a:t>
            </a:r>
          </a:p>
          <a:p>
            <a:pPr lvl="1"/>
            <a:r>
              <a:rPr lang="en-AU" sz="2000" dirty="0">
                <a:solidFill>
                  <a:schemeClr val="bg1"/>
                </a:solidFill>
              </a:rPr>
              <a:t>Identify patients at risk of injury for occupational and health protection, and underwriting</a:t>
            </a:r>
          </a:p>
          <a:p>
            <a:r>
              <a:rPr lang="en-AU" sz="2000" dirty="0">
                <a:solidFill>
                  <a:schemeClr val="accent4"/>
                </a:solidFill>
              </a:rPr>
              <a:t>Health policymakers</a:t>
            </a:r>
          </a:p>
          <a:p>
            <a:pPr lvl="1"/>
            <a:r>
              <a:rPr lang="en-AU" sz="2000" dirty="0">
                <a:solidFill>
                  <a:schemeClr val="bg1"/>
                </a:solidFill>
              </a:rPr>
              <a:t>Assist in allocating resources to identifying LBP to reduce GDP loss due to disability</a:t>
            </a:r>
          </a:p>
          <a:p>
            <a:r>
              <a:rPr lang="en-AU" sz="2000" dirty="0">
                <a:solidFill>
                  <a:schemeClr val="accent4"/>
                </a:solidFill>
              </a:rPr>
              <a:t>Allied healthcare professionals</a:t>
            </a:r>
          </a:p>
          <a:p>
            <a:pPr lvl="1"/>
            <a:r>
              <a:rPr lang="en-AU" sz="2000" dirty="0">
                <a:solidFill>
                  <a:schemeClr val="bg1"/>
                </a:solidFill>
              </a:rPr>
              <a:t>Increased utilisation of their services and be the primary point of contact</a:t>
            </a:r>
          </a:p>
        </p:txBody>
      </p:sp>
    </p:spTree>
    <p:extLst>
      <p:ext uri="{BB962C8B-B14F-4D97-AF65-F5344CB8AC3E}">
        <p14:creationId xmlns:p14="http://schemas.microsoft.com/office/powerpoint/2010/main" val="49807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BFB1786-E6EB-4E66-B0C2-F344610FE70B}"/>
              </a:ext>
            </a:extLst>
          </p:cNvPr>
          <p:cNvSpPr>
            <a:spLocks noGrp="1"/>
          </p:cNvSpPr>
          <p:nvPr>
            <p:ph type="title"/>
          </p:nvPr>
        </p:nvSpPr>
        <p:spPr>
          <a:xfrm>
            <a:off x="759631" y="659636"/>
            <a:ext cx="5334845" cy="757684"/>
          </a:xfrm>
        </p:spPr>
        <p:txBody>
          <a:bodyPr anchor="b">
            <a:normAutofit/>
          </a:bodyPr>
          <a:lstStyle/>
          <a:p>
            <a:r>
              <a:rPr lang="en-US" sz="4000" dirty="0"/>
              <a:t>L</a:t>
            </a:r>
            <a:r>
              <a:rPr lang="en-AU" sz="4000" dirty="0"/>
              <a:t>BP characteristics</a:t>
            </a:r>
          </a:p>
        </p:txBody>
      </p:sp>
      <p:sp>
        <p:nvSpPr>
          <p:cNvPr id="3" name="Content Placeholder 2">
            <a:extLst>
              <a:ext uri="{FF2B5EF4-FFF2-40B4-BE49-F238E27FC236}">
                <a16:creationId xmlns:a16="http://schemas.microsoft.com/office/drawing/2014/main" id="{3E547E48-545E-40F7-95BC-47DE92DBB4CA}"/>
              </a:ext>
            </a:extLst>
          </p:cNvPr>
          <p:cNvSpPr>
            <a:spLocks noGrp="1"/>
          </p:cNvSpPr>
          <p:nvPr>
            <p:ph idx="1"/>
          </p:nvPr>
        </p:nvSpPr>
        <p:spPr>
          <a:xfrm>
            <a:off x="931401" y="1530385"/>
            <a:ext cx="5021993" cy="4023360"/>
          </a:xfrm>
        </p:spPr>
        <p:txBody>
          <a:bodyPr anchor="t">
            <a:normAutofit/>
          </a:bodyPr>
          <a:lstStyle/>
          <a:p>
            <a:r>
              <a:rPr lang="en-AU" sz="1400" dirty="0"/>
              <a:t>Generally categorised as acute or chronic LBP</a:t>
            </a:r>
          </a:p>
          <a:p>
            <a:pPr lvl="1"/>
            <a:r>
              <a:rPr lang="en-AU" sz="1400" dirty="0"/>
              <a:t>Acute: last several days, resolve on its own, minimal loss of function after</a:t>
            </a:r>
          </a:p>
          <a:p>
            <a:pPr lvl="1"/>
            <a:r>
              <a:rPr lang="en-AU" sz="1400" dirty="0"/>
              <a:t>Chronic: continues for over 12 weeks, even after initial injury is treated</a:t>
            </a:r>
          </a:p>
          <a:p>
            <a:r>
              <a:rPr lang="en-AU" sz="1400" dirty="0"/>
              <a:t>Most LBP is mechanical in nature</a:t>
            </a:r>
          </a:p>
          <a:p>
            <a:pPr lvl="1"/>
            <a:r>
              <a:rPr lang="en-AU" sz="1400" dirty="0"/>
              <a:t>Involves pathology of muscles, ligaments, bones, disc, or nerves</a:t>
            </a:r>
          </a:p>
          <a:p>
            <a:r>
              <a:rPr lang="en-AU" sz="1400" u="sng" dirty="0">
                <a:solidFill>
                  <a:schemeClr val="accent4"/>
                </a:solidFill>
              </a:rPr>
              <a:t>Disc herniation</a:t>
            </a:r>
          </a:p>
          <a:p>
            <a:pPr lvl="1"/>
            <a:r>
              <a:rPr lang="en-AU" sz="1400" dirty="0"/>
              <a:t>The tough outer annular layer is compromised, the inner nucleus protrudes under compression</a:t>
            </a:r>
          </a:p>
          <a:p>
            <a:pPr lvl="1"/>
            <a:r>
              <a:rPr lang="en-AU" sz="1400" dirty="0"/>
              <a:t> Causes neuropathic pain such as sciatica</a:t>
            </a:r>
          </a:p>
          <a:p>
            <a:r>
              <a:rPr lang="en-AU" sz="1400" u="sng" dirty="0">
                <a:solidFill>
                  <a:schemeClr val="accent4"/>
                </a:solidFill>
              </a:rPr>
              <a:t>Spondylolisthesis</a:t>
            </a:r>
          </a:p>
          <a:p>
            <a:pPr lvl="1"/>
            <a:r>
              <a:rPr lang="en-AU" sz="1400" dirty="0"/>
              <a:t>Backward or forward displacement of vertebrae</a:t>
            </a:r>
          </a:p>
          <a:p>
            <a:pPr lvl="1"/>
            <a:r>
              <a:rPr lang="en-AU" sz="1400" dirty="0"/>
              <a:t>Usually due to fractured pars interarticularis</a:t>
            </a:r>
          </a:p>
        </p:txBody>
      </p:sp>
      <p:cxnSp>
        <p:nvCxnSpPr>
          <p:cNvPr id="139" name="Straight Connector 138">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Lumbar Disc Herniation and Sciatica | Dr Yu Chao Lee">
            <a:extLst>
              <a:ext uri="{FF2B5EF4-FFF2-40B4-BE49-F238E27FC236}">
                <a16:creationId xmlns:a16="http://schemas.microsoft.com/office/drawing/2014/main" id="{98BD9473-43D7-423F-A454-6186A66E4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3" b="-1"/>
          <a:stretch/>
        </p:blipFill>
        <p:spPr bwMode="auto">
          <a:xfrm>
            <a:off x="6748272" y="1651445"/>
            <a:ext cx="5025525" cy="3564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129592-EDD9-437B-BF1A-A887CC70D529}"/>
              </a:ext>
            </a:extLst>
          </p:cNvPr>
          <p:cNvSpPr txBox="1"/>
          <p:nvPr/>
        </p:nvSpPr>
        <p:spPr>
          <a:xfrm>
            <a:off x="7342149" y="5215699"/>
            <a:ext cx="3458047" cy="523220"/>
          </a:xfrm>
          <a:prstGeom prst="rect">
            <a:avLst/>
          </a:prstGeom>
          <a:noFill/>
        </p:spPr>
        <p:txBody>
          <a:bodyPr wrap="square" rtlCol="0">
            <a:spAutoFit/>
          </a:bodyPr>
          <a:lstStyle/>
          <a:p>
            <a:r>
              <a:rPr lang="en-AU" sz="1400" dirty="0"/>
              <a:t>https://drleespine.com.au/lumbar-disc-herniation-and-sciatica/</a:t>
            </a:r>
          </a:p>
        </p:txBody>
      </p:sp>
    </p:spTree>
    <p:extLst>
      <p:ext uri="{BB962C8B-B14F-4D97-AF65-F5344CB8AC3E}">
        <p14:creationId xmlns:p14="http://schemas.microsoft.com/office/powerpoint/2010/main" val="236120377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E03B-3E5B-4343-BFDA-94361B2325D9}"/>
              </a:ext>
            </a:extLst>
          </p:cNvPr>
          <p:cNvSpPr>
            <a:spLocks noGrp="1"/>
          </p:cNvSpPr>
          <p:nvPr>
            <p:ph type="title"/>
          </p:nvPr>
        </p:nvSpPr>
        <p:spPr/>
        <p:txBody>
          <a:bodyPr/>
          <a:lstStyle/>
          <a:p>
            <a:r>
              <a:rPr lang="en-AU" dirty="0"/>
              <a:t>Spondylolisthesis</a:t>
            </a:r>
          </a:p>
        </p:txBody>
      </p:sp>
      <p:pic>
        <p:nvPicPr>
          <p:cNvPr id="2050" name="Picture 2" descr="Spondylolysis causes, symptoms, diagnosis, treatment &amp; prognosis">
            <a:extLst>
              <a:ext uri="{FF2B5EF4-FFF2-40B4-BE49-F238E27FC236}">
                <a16:creationId xmlns:a16="http://schemas.microsoft.com/office/drawing/2014/main" id="{03EAEEA5-173A-41B7-8B28-C374C11873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3428" y="2452309"/>
            <a:ext cx="3844338" cy="19426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rs interarticularis defect | Radiology Case | Radiopaedia.org">
            <a:extLst>
              <a:ext uri="{FF2B5EF4-FFF2-40B4-BE49-F238E27FC236}">
                <a16:creationId xmlns:a16="http://schemas.microsoft.com/office/drawing/2014/main" id="{5E605CB8-480C-44B3-97AA-A0BB69E15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02751" y="440513"/>
            <a:ext cx="5677073" cy="57665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F1C0EF3-2BDE-4CC2-883C-A10CAF4599A4}"/>
              </a:ext>
            </a:extLst>
          </p:cNvPr>
          <p:cNvCxnSpPr/>
          <p:nvPr/>
        </p:nvCxnSpPr>
        <p:spPr>
          <a:xfrm>
            <a:off x="8167396" y="2326433"/>
            <a:ext cx="155510" cy="845975"/>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F0E206B3-7BE7-416E-BF83-2010FEBF70F3}"/>
              </a:ext>
            </a:extLst>
          </p:cNvPr>
          <p:cNvCxnSpPr/>
          <p:nvPr/>
        </p:nvCxnSpPr>
        <p:spPr>
          <a:xfrm>
            <a:off x="8322906" y="3172408"/>
            <a:ext cx="298580" cy="75267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685AEC04-1843-4A0D-BDE9-3F87B837AB73}"/>
              </a:ext>
            </a:extLst>
          </p:cNvPr>
          <p:cNvCxnSpPr/>
          <p:nvPr/>
        </p:nvCxnSpPr>
        <p:spPr>
          <a:xfrm>
            <a:off x="8789437" y="3732245"/>
            <a:ext cx="516294" cy="1069910"/>
          </a:xfrm>
          <a:prstGeom prst="line">
            <a:avLst/>
          </a:prstGeom>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789E3595-505D-4F85-8449-88EBEF0A3671}"/>
              </a:ext>
            </a:extLst>
          </p:cNvPr>
          <p:cNvSpPr txBox="1"/>
          <p:nvPr/>
        </p:nvSpPr>
        <p:spPr>
          <a:xfrm>
            <a:off x="6522097" y="6337782"/>
            <a:ext cx="4646645" cy="307777"/>
          </a:xfrm>
          <a:prstGeom prst="rect">
            <a:avLst/>
          </a:prstGeom>
          <a:noFill/>
        </p:spPr>
        <p:txBody>
          <a:bodyPr wrap="square" rtlCol="0">
            <a:spAutoFit/>
          </a:bodyPr>
          <a:lstStyle/>
          <a:p>
            <a:r>
              <a:rPr lang="en-AU" sz="1400" dirty="0"/>
              <a:t>https://radiopaedia.org/cases/pars-interarticularis-defect</a:t>
            </a:r>
          </a:p>
        </p:txBody>
      </p:sp>
      <p:cxnSp>
        <p:nvCxnSpPr>
          <p:cNvPr id="16" name="Straight Arrow Connector 15">
            <a:extLst>
              <a:ext uri="{FF2B5EF4-FFF2-40B4-BE49-F238E27FC236}">
                <a16:creationId xmlns:a16="http://schemas.microsoft.com/office/drawing/2014/main" id="{CE22C218-E75E-40DB-8660-4929FB5E6195}"/>
              </a:ext>
            </a:extLst>
          </p:cNvPr>
          <p:cNvCxnSpPr/>
          <p:nvPr/>
        </p:nvCxnSpPr>
        <p:spPr>
          <a:xfrm flipV="1">
            <a:off x="8621486" y="3806890"/>
            <a:ext cx="223934" cy="1181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AD2FFF97-DB4A-4D1B-9A8C-34E304B3F492}"/>
              </a:ext>
            </a:extLst>
          </p:cNvPr>
          <p:cNvSpPr txBox="1"/>
          <p:nvPr/>
        </p:nvSpPr>
        <p:spPr>
          <a:xfrm>
            <a:off x="1562162" y="1454562"/>
            <a:ext cx="3631878" cy="369332"/>
          </a:xfrm>
          <a:prstGeom prst="rect">
            <a:avLst/>
          </a:prstGeom>
          <a:noFill/>
        </p:spPr>
        <p:txBody>
          <a:bodyPr wrap="square" rtlCol="0">
            <a:spAutoFit/>
          </a:bodyPr>
          <a:lstStyle/>
          <a:p>
            <a:r>
              <a:rPr lang="en-AU" dirty="0"/>
              <a:t>At risk of spinal instability</a:t>
            </a:r>
          </a:p>
        </p:txBody>
      </p:sp>
      <p:sp>
        <p:nvSpPr>
          <p:cNvPr id="18" name="TextBox 17">
            <a:extLst>
              <a:ext uri="{FF2B5EF4-FFF2-40B4-BE49-F238E27FC236}">
                <a16:creationId xmlns:a16="http://schemas.microsoft.com/office/drawing/2014/main" id="{B3921012-8BEE-4E48-A4E2-35A1039FE41A}"/>
              </a:ext>
            </a:extLst>
          </p:cNvPr>
          <p:cNvSpPr txBox="1"/>
          <p:nvPr/>
        </p:nvSpPr>
        <p:spPr>
          <a:xfrm>
            <a:off x="1562162" y="4553338"/>
            <a:ext cx="2947632" cy="307777"/>
          </a:xfrm>
          <a:prstGeom prst="rect">
            <a:avLst/>
          </a:prstGeom>
          <a:noFill/>
        </p:spPr>
        <p:txBody>
          <a:bodyPr wrap="square" rtlCol="0">
            <a:spAutoFit/>
          </a:bodyPr>
          <a:lstStyle/>
          <a:p>
            <a:r>
              <a:rPr lang="en-AU" sz="1400" dirty="0"/>
              <a:t>https://healthjade.net/spondylolysis</a:t>
            </a:r>
            <a:endParaRPr lang="en-AU" dirty="0"/>
          </a:p>
        </p:txBody>
      </p:sp>
    </p:spTree>
    <p:extLst>
      <p:ext uri="{BB962C8B-B14F-4D97-AF65-F5344CB8AC3E}">
        <p14:creationId xmlns:p14="http://schemas.microsoft.com/office/powerpoint/2010/main" val="210369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1D3981-4207-460D-9B3D-6889FD764B4E}"/>
              </a:ext>
            </a:extLst>
          </p:cNvPr>
          <p:cNvPicPr>
            <a:picLocks noChangeAspect="1"/>
          </p:cNvPicPr>
          <p:nvPr/>
        </p:nvPicPr>
        <p:blipFill rotWithShape="1">
          <a:blip r:embed="rId3">
            <a:alphaModFix amt="35000"/>
          </a:blip>
          <a:srcRect l="48889"/>
          <a:stretch/>
        </p:blipFill>
        <p:spPr>
          <a:xfrm>
            <a:off x="20" y="1"/>
            <a:ext cx="12191980" cy="6857999"/>
          </a:xfrm>
          <a:prstGeom prst="rect">
            <a:avLst/>
          </a:prstGeom>
        </p:spPr>
      </p:pic>
      <p:sp>
        <p:nvSpPr>
          <p:cNvPr id="2" name="Title 1">
            <a:extLst>
              <a:ext uri="{FF2B5EF4-FFF2-40B4-BE49-F238E27FC236}">
                <a16:creationId xmlns:a16="http://schemas.microsoft.com/office/drawing/2014/main" id="{848F2EAE-6C46-45F6-9946-0F1A0D35EABC}"/>
              </a:ext>
            </a:extLst>
          </p:cNvPr>
          <p:cNvSpPr>
            <a:spLocks noGrp="1"/>
          </p:cNvSpPr>
          <p:nvPr>
            <p:ph type="title"/>
          </p:nvPr>
        </p:nvSpPr>
        <p:spPr>
          <a:xfrm>
            <a:off x="838201" y="1065862"/>
            <a:ext cx="3313164" cy="4726276"/>
          </a:xfrm>
        </p:spPr>
        <p:txBody>
          <a:bodyPr>
            <a:normAutofit/>
          </a:bodyPr>
          <a:lstStyle/>
          <a:p>
            <a:pPr algn="r"/>
            <a:r>
              <a:rPr lang="en-AU" sz="4000" dirty="0">
                <a:solidFill>
                  <a:srgbClr val="FFFFFF"/>
                </a:solidFill>
              </a:rPr>
              <a:t>How can we help?</a:t>
            </a:r>
          </a:p>
        </p:txBody>
      </p:sp>
      <p:cxnSp>
        <p:nvCxnSpPr>
          <p:cNvPr id="16"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1E98F0-0432-4148-A5A9-907D1E9D6544}"/>
              </a:ext>
            </a:extLst>
          </p:cNvPr>
          <p:cNvSpPr>
            <a:spLocks noGrp="1"/>
          </p:cNvSpPr>
          <p:nvPr>
            <p:ph idx="1"/>
          </p:nvPr>
        </p:nvSpPr>
        <p:spPr>
          <a:xfrm>
            <a:off x="5155379" y="1065862"/>
            <a:ext cx="5744685" cy="4726276"/>
          </a:xfrm>
        </p:spPr>
        <p:txBody>
          <a:bodyPr anchor="ctr">
            <a:normAutofit lnSpcReduction="10000"/>
          </a:bodyPr>
          <a:lstStyle/>
          <a:p>
            <a:r>
              <a:rPr lang="en-AU" sz="1900" b="1" i="1" dirty="0">
                <a:solidFill>
                  <a:srgbClr val="FFC000"/>
                </a:solidFill>
              </a:rPr>
              <a:t>How can we use a model that utilizes low-cost imaging to identify patients at risk of disc herniation or spondylolisthesis?</a:t>
            </a:r>
          </a:p>
          <a:p>
            <a:r>
              <a:rPr lang="en-AU" sz="1900" b="1" i="1" dirty="0">
                <a:solidFill>
                  <a:srgbClr val="FFC000"/>
                </a:solidFill>
              </a:rPr>
              <a:t>What’s the benefit of answering this question?</a:t>
            </a:r>
          </a:p>
          <a:p>
            <a:r>
              <a:rPr lang="en-AU" sz="1900" dirty="0">
                <a:solidFill>
                  <a:srgbClr val="FFFFFF"/>
                </a:solidFill>
              </a:rPr>
              <a:t>Average net-benefit of treating LBP with physiotherapy</a:t>
            </a:r>
          </a:p>
          <a:p>
            <a:pPr lvl="1"/>
            <a:r>
              <a:rPr lang="en-AU" sz="1900" dirty="0">
                <a:solidFill>
                  <a:srgbClr val="FFFFFF"/>
                </a:solidFill>
              </a:rPr>
              <a:t>$6,063 per episode of care</a:t>
            </a:r>
          </a:p>
          <a:p>
            <a:pPr lvl="1"/>
            <a:r>
              <a:rPr lang="en-AU" sz="1900" dirty="0">
                <a:solidFill>
                  <a:srgbClr val="FFFFFF"/>
                </a:solidFill>
              </a:rPr>
              <a:t>Gain $32,155 Quality-Adjusted Life-Year</a:t>
            </a:r>
          </a:p>
          <a:p>
            <a:pPr lvl="1"/>
            <a:r>
              <a:rPr lang="en-AU" sz="1900" dirty="0">
                <a:solidFill>
                  <a:srgbClr val="FFFFFF"/>
                </a:solidFill>
              </a:rPr>
              <a:t>Current Australian guidance is $215,875</a:t>
            </a:r>
          </a:p>
          <a:p>
            <a:r>
              <a:rPr lang="en-AU" sz="1900" dirty="0">
                <a:solidFill>
                  <a:srgbClr val="FFFFFF"/>
                </a:solidFill>
              </a:rPr>
              <a:t>$750-$988 million dollars currently being spent on chiropractic care, especially for back and neck pain</a:t>
            </a:r>
          </a:p>
          <a:p>
            <a:pPr lvl="1"/>
            <a:r>
              <a:rPr lang="en-AU" sz="1900" dirty="0">
                <a:solidFill>
                  <a:srgbClr val="FFFFFF"/>
                </a:solidFill>
              </a:rPr>
              <a:t>Treatment is similarly effective as physiotherapy</a:t>
            </a:r>
          </a:p>
          <a:p>
            <a:r>
              <a:rPr lang="en-AU" sz="1900" dirty="0">
                <a:solidFill>
                  <a:srgbClr val="FFFFFF"/>
                </a:solidFill>
              </a:rPr>
              <a:t>Model will assist GP’s and other parties to identify when to refer to other professional health care providers</a:t>
            </a:r>
          </a:p>
          <a:p>
            <a:pPr lvl="1"/>
            <a:r>
              <a:rPr lang="en-AU" sz="1900" dirty="0">
                <a:solidFill>
                  <a:srgbClr val="FFFFFF"/>
                </a:solidFill>
              </a:rPr>
              <a:t>Offset burden and cost on public health system</a:t>
            </a:r>
          </a:p>
          <a:p>
            <a:pPr lvl="1"/>
            <a:endParaRPr lang="en-AU" sz="1900" dirty="0">
              <a:solidFill>
                <a:srgbClr val="FFFFFF"/>
              </a:solidFill>
            </a:endParaRPr>
          </a:p>
          <a:p>
            <a:endParaRPr lang="en-AU" sz="1900" dirty="0">
              <a:solidFill>
                <a:srgbClr val="FFFFFF"/>
              </a:solidFill>
            </a:endParaRPr>
          </a:p>
        </p:txBody>
      </p:sp>
      <p:sp>
        <p:nvSpPr>
          <p:cNvPr id="5" name="TextBox 4">
            <a:extLst>
              <a:ext uri="{FF2B5EF4-FFF2-40B4-BE49-F238E27FC236}">
                <a16:creationId xmlns:a16="http://schemas.microsoft.com/office/drawing/2014/main" id="{F456A1F5-088A-48A1-876A-1FBC946425B5}"/>
              </a:ext>
            </a:extLst>
          </p:cNvPr>
          <p:cNvSpPr txBox="1"/>
          <p:nvPr/>
        </p:nvSpPr>
        <p:spPr>
          <a:xfrm>
            <a:off x="5473959" y="5691673"/>
            <a:ext cx="5828523" cy="769441"/>
          </a:xfrm>
          <a:prstGeom prst="rect">
            <a:avLst/>
          </a:prstGeom>
          <a:noFill/>
        </p:spPr>
        <p:txBody>
          <a:bodyPr wrap="square" rtlCol="0">
            <a:spAutoFit/>
          </a:bodyPr>
          <a:lstStyle/>
          <a:p>
            <a:pPr algn="l"/>
            <a:r>
              <a:rPr lang="en-US" sz="1100" b="1" i="0" dirty="0">
                <a:effectLst/>
                <a:latin typeface="arial" panose="020B0604020202020204" pitchFamily="34" charset="0"/>
              </a:rPr>
              <a:t>“A workforce survey of Australian chiropractic: the profile and practice features of a nationally representative sample of 2,005 chiropractors”, Adams et al (2017)</a:t>
            </a:r>
          </a:p>
          <a:p>
            <a:pPr algn="l"/>
            <a:endParaRPr lang="en-US" sz="1100" b="1" dirty="0">
              <a:latin typeface="arial" panose="020B0604020202020204" pitchFamily="34" charset="0"/>
            </a:endParaRPr>
          </a:p>
          <a:p>
            <a:pPr algn="l"/>
            <a:r>
              <a:rPr lang="en-US" sz="1100" b="1" i="0" dirty="0">
                <a:effectLst/>
                <a:latin typeface="arial" panose="020B0604020202020204" pitchFamily="34" charset="0"/>
              </a:rPr>
              <a:t>“ Value of Physiotherapy in Australia”, Australian Physiotherapy Association (2020)</a:t>
            </a:r>
          </a:p>
        </p:txBody>
      </p:sp>
    </p:spTree>
    <p:extLst>
      <p:ext uri="{BB962C8B-B14F-4D97-AF65-F5344CB8AC3E}">
        <p14:creationId xmlns:p14="http://schemas.microsoft.com/office/powerpoint/2010/main" val="1403035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4664-CAA1-4B8F-91B1-70A415FF7829}"/>
              </a:ext>
            </a:extLst>
          </p:cNvPr>
          <p:cNvSpPr>
            <a:spLocks noGrp="1"/>
          </p:cNvSpPr>
          <p:nvPr>
            <p:ph type="title"/>
          </p:nvPr>
        </p:nvSpPr>
        <p:spPr/>
        <p:txBody>
          <a:bodyPr/>
          <a:lstStyle/>
          <a:p>
            <a:r>
              <a:rPr lang="en-AU" dirty="0">
                <a:solidFill>
                  <a:schemeClr val="bg1"/>
                </a:solidFill>
              </a:rPr>
              <a:t>How can data help us?</a:t>
            </a:r>
          </a:p>
        </p:txBody>
      </p:sp>
      <p:sp>
        <p:nvSpPr>
          <p:cNvPr id="3" name="Content Placeholder 2">
            <a:extLst>
              <a:ext uri="{FF2B5EF4-FFF2-40B4-BE49-F238E27FC236}">
                <a16:creationId xmlns:a16="http://schemas.microsoft.com/office/drawing/2014/main" id="{71D3AB18-3594-474E-BFFB-D48325109C3D}"/>
              </a:ext>
            </a:extLst>
          </p:cNvPr>
          <p:cNvSpPr>
            <a:spLocks noGrp="1"/>
          </p:cNvSpPr>
          <p:nvPr>
            <p:ph idx="1"/>
          </p:nvPr>
        </p:nvSpPr>
        <p:spPr>
          <a:xfrm>
            <a:off x="838200" y="1825625"/>
            <a:ext cx="10515600" cy="1234816"/>
          </a:xfrm>
        </p:spPr>
        <p:txBody>
          <a:bodyPr/>
          <a:lstStyle/>
          <a:p>
            <a:r>
              <a:rPr lang="en-AU" sz="3200" b="1" i="1" dirty="0">
                <a:solidFill>
                  <a:schemeClr val="bg1"/>
                </a:solidFill>
              </a:rPr>
              <a:t>Which spinal structural parameters can we use to identify patients at risk of disc herniation or spondylolisthesis?</a:t>
            </a:r>
          </a:p>
          <a:p>
            <a:endParaRPr lang="en-AU" dirty="0"/>
          </a:p>
        </p:txBody>
      </p:sp>
      <p:graphicFrame>
        <p:nvGraphicFramePr>
          <p:cNvPr id="4" name="Diagram 3">
            <a:extLst>
              <a:ext uri="{FF2B5EF4-FFF2-40B4-BE49-F238E27FC236}">
                <a16:creationId xmlns:a16="http://schemas.microsoft.com/office/drawing/2014/main" id="{9F9DBA79-9BF0-4055-8AE0-30FC05B31E41}"/>
              </a:ext>
            </a:extLst>
          </p:cNvPr>
          <p:cNvGraphicFramePr/>
          <p:nvPr>
            <p:extLst>
              <p:ext uri="{D42A27DB-BD31-4B8C-83A1-F6EECF244321}">
                <p14:modId xmlns:p14="http://schemas.microsoft.com/office/powerpoint/2010/main" val="1461839406"/>
              </p:ext>
            </p:extLst>
          </p:nvPr>
        </p:nvGraphicFramePr>
        <p:xfrm>
          <a:off x="1497045" y="13603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71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2437</TotalTime>
  <Words>1069</Words>
  <Application>Microsoft Office PowerPoint</Application>
  <PresentationFormat>Widescreen</PresentationFormat>
  <Paragraphs>140</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vt:lpstr>
      <vt:lpstr>Calibri</vt:lpstr>
      <vt:lpstr>Calibri Light</vt:lpstr>
      <vt:lpstr>Tw Cen MT</vt:lpstr>
      <vt:lpstr>Office Theme</vt:lpstr>
      <vt:lpstr>Lower Back Pain</vt:lpstr>
      <vt:lpstr>Peter Le</vt:lpstr>
      <vt:lpstr>It’s more than just a heavy load on the back</vt:lpstr>
      <vt:lpstr>What are we going wrong?</vt:lpstr>
      <vt:lpstr>We need you</vt:lpstr>
      <vt:lpstr>LBP characteristics</vt:lpstr>
      <vt:lpstr>Spondylolisthesis</vt:lpstr>
      <vt:lpstr>How can we help?</vt:lpstr>
      <vt:lpstr>How can data help us?</vt:lpstr>
      <vt:lpstr>Dataset</vt:lpstr>
      <vt:lpstr>What patterns did we find?</vt:lpstr>
      <vt:lpstr>How does it contribute to disc herniation and spondylolisthesis?</vt:lpstr>
      <vt:lpstr>Modeling and Feature Importance</vt:lpstr>
      <vt:lpstr>How can we use this?</vt:lpstr>
      <vt:lpstr>Future Recommendations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Lower Back Pain</dc:title>
  <dc:creator>Peter Le</dc:creator>
  <cp:lastModifiedBy>Peter Le</cp:lastModifiedBy>
  <cp:revision>81</cp:revision>
  <dcterms:created xsi:type="dcterms:W3CDTF">2021-05-27T12:00:18Z</dcterms:created>
  <dcterms:modified xsi:type="dcterms:W3CDTF">2021-05-29T04:38:13Z</dcterms:modified>
</cp:coreProperties>
</file>